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258" r:id="rId3"/>
    <p:sldId id="259" r:id="rId4"/>
    <p:sldId id="270" r:id="rId5"/>
    <p:sldId id="271" r:id="rId6"/>
    <p:sldId id="260" r:id="rId7"/>
    <p:sldId id="269" r:id="rId8"/>
    <p:sldId id="261" r:id="rId9"/>
    <p:sldId id="265" r:id="rId10"/>
    <p:sldId id="266" r:id="rId11"/>
    <p:sldId id="268" r:id="rId12"/>
    <p:sldId id="267" r:id="rId13"/>
    <p:sldId id="264" r:id="rId14"/>
  </p:sldIdLst>
  <p:sldSz cx="12192000" cy="6858000"/>
  <p:notesSz cx="6858000" cy="9144000"/>
  <p:embeddedFontLst>
    <p:embeddedFont>
      <p:font typeface="Noto Sans CJK KR Bold" panose="020B0800000000000000" pitchFamily="34" charset="-127"/>
      <p:bold r:id="rId17"/>
    </p:embeddedFont>
    <p:embeddedFont>
      <p:font typeface="Noto Sans KR" panose="020B0200000000000000" pitchFamily="50" charset="-127"/>
      <p:regular r:id="rId18"/>
      <p:bold r:id="rId19"/>
    </p:embeddedFont>
    <p:embeddedFont>
      <p:font typeface="Noto Sans KR ExtraBold" panose="020B0200000000000000" pitchFamily="50" charset="-127"/>
      <p:bold r:id="rId20"/>
    </p:embeddedFont>
    <p:embeddedFont>
      <p:font typeface="Noto Sans KR Medium" panose="020B0200000000000000" pitchFamily="50" charset="-127"/>
      <p:regular r:id="rId21"/>
    </p:embeddedFont>
    <p:embeddedFont>
      <p:font typeface="Pretendard Variable Medium" panose="02000003000000020004" pitchFamily="2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B7B"/>
    <a:srgbClr val="004B3E"/>
    <a:srgbClr val="004A3D"/>
    <a:srgbClr val="0BAB8B"/>
    <a:srgbClr val="91CCA4"/>
    <a:srgbClr val="C4E4D3"/>
    <a:srgbClr val="A6D5BA"/>
    <a:srgbClr val="E9E9E9"/>
    <a:srgbClr val="F0F0F0"/>
    <a:srgbClr val="DFDE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39" autoAdjust="0"/>
    <p:restoredTop sz="86924" autoAdjust="0"/>
  </p:normalViewPr>
  <p:slideViewPr>
    <p:cSldViewPr snapToGrid="0">
      <p:cViewPr varScale="1">
        <p:scale>
          <a:sx n="135" d="100"/>
          <a:sy n="135" d="100"/>
        </p:scale>
        <p:origin x="1932" y="126"/>
      </p:cViewPr>
      <p:guideLst/>
    </p:cSldViewPr>
  </p:slideViewPr>
  <p:notesTextViewPr>
    <p:cViewPr>
      <p:scale>
        <a:sx n="98" d="100"/>
        <a:sy n="98" d="100"/>
      </p:scale>
      <p:origin x="0" y="0"/>
    </p:cViewPr>
  </p:notesTextViewPr>
  <p:notesViewPr>
    <p:cSldViewPr snapToGrid="0">
      <p:cViewPr varScale="1">
        <p:scale>
          <a:sx n="119" d="100"/>
          <a:sy n="119" d="100"/>
        </p:scale>
        <p:origin x="49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34514101066461"/>
          <c:y val="2.578124841404722E-2"/>
          <c:w val="0.75430156316804287"/>
          <c:h val="0.94843750317190556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장르</c:v>
                </c:pt>
              </c:strCache>
            </c:strRef>
          </c:tx>
          <c:spPr>
            <a:solidFill>
              <a:srgbClr val="A6D5BA"/>
            </a:solidFill>
            <a:ln w="19050">
              <a:noFill/>
            </a:ln>
            <a:effectLst/>
          </c:spPr>
          <c:dPt>
            <c:idx val="0"/>
            <c:bubble3D val="0"/>
            <c:explosion val="9"/>
            <c:spPr>
              <a:solidFill>
                <a:srgbClr val="0BAB8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DF9-4116-8F57-1A6F248708B3}"/>
              </c:ext>
            </c:extLst>
          </c:dPt>
          <c:dPt>
            <c:idx val="1"/>
            <c:bubble3D val="0"/>
            <c:spPr>
              <a:solidFill>
                <a:srgbClr val="91CCA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4DF9-4116-8F57-1A6F248708B3}"/>
              </c:ext>
            </c:extLst>
          </c:dPt>
          <c:dPt>
            <c:idx val="2"/>
            <c:bubble3D val="0"/>
            <c:spPr>
              <a:solidFill>
                <a:srgbClr val="C4E4D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DF9-4116-8F57-1A6F248708B3}"/>
              </c:ext>
            </c:extLst>
          </c:dPt>
          <c:dPt>
            <c:idx val="3"/>
            <c:bubble3D val="0"/>
            <c:spPr>
              <a:solidFill>
                <a:srgbClr val="A6D5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4DF9-4116-8F57-1A6F248708B3}"/>
              </c:ext>
            </c:extLst>
          </c:dPt>
          <c:dLbls>
            <c:dLbl>
              <c:idx val="0"/>
              <c:layout>
                <c:manualLayout>
                  <c:x val="-0.21825258366141731"/>
                  <c:y val="0.200939271595763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rgbClr val="004A3D"/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749999999999999"/>
                      <c:h val="0.2078906122114534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4DF9-4116-8F57-1A6F248708B3}"/>
                </c:ext>
              </c:extLst>
            </c:dLbl>
            <c:dLbl>
              <c:idx val="1"/>
              <c:layout>
                <c:manualLayout>
                  <c:x val="-0.14545903051181114"/>
                  <c:y val="-0.1326429544387946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rgbClr val="004A3D"/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5875"/>
                      <c:h val="0.203939825052914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4DF9-4116-8F57-1A6F248708B3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rgbClr val="004A3D"/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+mn-cs"/>
                    </a:defRPr>
                  </a:pPr>
                  <a:endParaRPr lang="ko-KR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453125"/>
                      <c:h val="0.2098359245917861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4DF9-4116-8F57-1A6F248708B3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rgbClr val="004A3D"/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+mn-cs"/>
                    </a:defRPr>
                  </a:pPr>
                  <a:endParaRPr lang="ko-KR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959374999999998"/>
                      <c:h val="0.2303789843516864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4DF9-4116-8F57-1A6F248708B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004A3D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퍼즐</c:v>
                </c:pt>
                <c:pt idx="1">
                  <c:v>캐주얼</c:v>
                </c:pt>
                <c:pt idx="2">
                  <c:v>액션</c:v>
                </c:pt>
                <c:pt idx="3">
                  <c:v>기타(리듬, MMORPG, 롤플레잉, 시뮬레이션..)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24</c:v>
                </c:pt>
                <c:pt idx="2">
                  <c:v>18</c:v>
                </c:pt>
                <c:pt idx="3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F9-4116-8F57-1A6F248708B3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E9E9E9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0.25393</cdr:x>
      <cdr:y>0.9432</cdr:y>
    </cdr:from>
    <cdr:to>
      <cdr:x>0.74607</cdr:x>
      <cdr:y>1</cdr:y>
    </cdr:to>
    <cdr:sp macro="" textlink="">
      <cdr:nvSpPr>
        <cdr:cNvPr id="2" name="TextBox 13">
          <a:extLst xmlns:a="http://schemas.openxmlformats.org/drawingml/2006/main">
            <a:ext uri="{FF2B5EF4-FFF2-40B4-BE49-F238E27FC236}">
              <a16:creationId xmlns:a16="http://schemas.microsoft.com/office/drawing/2014/main" id="{DAE743D3-DFC2-D668-E61A-B09E8DE054D1}"/>
            </a:ext>
          </a:extLst>
        </cdr:cNvPr>
        <cdr:cNvSpPr txBox="1"/>
      </cdr:nvSpPr>
      <cdr:spPr>
        <a:xfrm xmlns:a="http://schemas.openxmlformats.org/drawingml/2006/main">
          <a:off x="1532945" y="5110890"/>
          <a:ext cx="2971097" cy="30777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ko-KR" altLang="en-US" sz="1400" spc="-15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rPr>
            <a:t>플레이 한 모바일 게임 장르 비율</a:t>
          </a:r>
          <a:endParaRPr lang="ko-KR" altLang="en-US" sz="1400" spc="-150" dirty="0">
            <a:solidFill>
              <a:srgbClr val="7F7B7B"/>
            </a:solidFill>
            <a:latin typeface="Noto Sans KR Medium" panose="020B0200000000000000" pitchFamily="50" charset="-127"/>
            <a:ea typeface="Noto Sans KR Medium" panose="020B0200000000000000" pitchFamily="50" charset="-127"/>
            <a:cs typeface="Pretendard Variable Light" panose="02000003000000020004" pitchFamily="2" charset="-127"/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1CE4F54-E8F4-FC01-CD4E-94C94EDEC0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1E18590-FFE7-D73F-735F-5A52A94FB7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92DC5-BF2E-4A06-8238-2E644E588EB3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818989-6F28-FDE7-A01C-36E363E783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DB8B22-3AAB-06FF-DD59-5BFD7EC41E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BC2516-299D-41A5-8E4C-5EB7A979A1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5740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8A351-F425-426F-A199-AF495676068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3C0270-F8BC-43FD-9CCE-2C46BB6E9C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213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highlight>
                <a:srgbClr val="FFFF00"/>
              </a:highlight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05041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676A7-1DA3-D51A-F256-475A50B57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96B48AB-F6DC-810E-5EC0-F69828C081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E5E6781-9780-8A32-6E68-4E17F035EF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5A1B7A-7B2F-4434-270C-E3C415DAAA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0333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F5E10-C0B8-0C4B-6B08-E936FA21E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E407414-9EC5-1AC5-E86A-84156A2484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162CE2A-CF79-9F3A-A293-B3DE029935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간단하게 </a:t>
            </a:r>
            <a:r>
              <a:rPr lang="en-US" altLang="ko-KR" dirty="0"/>
              <a:t>VR</a:t>
            </a:r>
            <a:r>
              <a:rPr lang="ko-KR" altLang="en-US" dirty="0"/>
              <a:t>게임이랑 </a:t>
            </a:r>
            <a:r>
              <a:rPr lang="ko-KR" altLang="en-US" dirty="0" err="1"/>
              <a:t>플랫포머</a:t>
            </a:r>
            <a:r>
              <a:rPr lang="ko-KR" altLang="en-US" dirty="0"/>
              <a:t> 게임 제작 설명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D895123-A08F-2CF5-588B-58FD777F46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752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ECE1C-D183-95F8-82AB-03EF8BBA6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0DC54E7-3E60-AFF6-6953-A5CF8E94DA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2B14FC7-9D42-0744-71E0-38C4F0A91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748B4A-2415-88E3-EC55-996B31160D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627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22FF0-CDF9-2B66-B652-C28F79F86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10206ED-399E-F597-D314-17BD7663F2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E51DD8C-E167-AC0C-BDB6-C5548CECF8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1652FB-7D51-0201-A140-F401EBA866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836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학력</a:t>
            </a:r>
            <a:r>
              <a:rPr lang="en-US" altLang="ko-KR" dirty="0"/>
              <a:t>, </a:t>
            </a:r>
            <a:r>
              <a:rPr lang="ko-KR" altLang="en-US" dirty="0"/>
              <a:t>사용 기술</a:t>
            </a:r>
            <a:r>
              <a:rPr lang="en-US" altLang="ko-KR" dirty="0"/>
              <a:t>, </a:t>
            </a:r>
            <a:r>
              <a:rPr lang="ko-KR" altLang="en-US" dirty="0"/>
              <a:t>수상이력 참여 프로젝트 </a:t>
            </a:r>
            <a:endParaRPr lang="en-US" altLang="ko-KR" dirty="0"/>
          </a:p>
          <a:p>
            <a:r>
              <a:rPr lang="ko-KR" altLang="en-US" dirty="0"/>
              <a:t>개인정보 등</a:t>
            </a:r>
            <a:r>
              <a:rPr lang="en-US" altLang="ko-KR" dirty="0"/>
              <a:t>…</a:t>
            </a:r>
          </a:p>
          <a:p>
            <a:r>
              <a:rPr lang="ko-KR" altLang="en-US" dirty="0"/>
              <a:t>플레이 게임 전부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0689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9DE1D-3CF2-581E-B3B6-42539F30D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56CAE50-CED1-52BE-40E1-EE1543AA3E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1E931A3-EDD0-50D9-A628-833A727A7B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학력</a:t>
            </a:r>
            <a:r>
              <a:rPr lang="en-US" altLang="ko-KR" dirty="0"/>
              <a:t>, </a:t>
            </a:r>
            <a:r>
              <a:rPr lang="ko-KR" altLang="en-US" dirty="0"/>
              <a:t>사용 기술</a:t>
            </a:r>
            <a:r>
              <a:rPr lang="en-US" altLang="ko-KR" dirty="0"/>
              <a:t>, </a:t>
            </a:r>
            <a:r>
              <a:rPr lang="ko-KR" altLang="en-US" dirty="0"/>
              <a:t>수상이력 참여 프로젝트 </a:t>
            </a:r>
            <a:endParaRPr lang="en-US" altLang="ko-KR" dirty="0"/>
          </a:p>
          <a:p>
            <a:r>
              <a:rPr lang="ko-KR" altLang="en-US" dirty="0"/>
              <a:t>개인정보 등</a:t>
            </a:r>
            <a:r>
              <a:rPr lang="en-US" altLang="ko-KR" dirty="0"/>
              <a:t>…</a:t>
            </a:r>
          </a:p>
          <a:p>
            <a:r>
              <a:rPr lang="ko-KR" altLang="en-US" dirty="0"/>
              <a:t>플레이 게임 전부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48C2EE-C3ED-725C-520E-A0B17DD318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302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275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757CB-4B2F-FBA9-C595-FFFF291FE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D278691-A8CA-265A-6F11-B57F5BBE32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60708A5-9A3D-2E9F-D3B3-1C3D54648A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72B1DD-EEEA-04F5-0ACB-EB558DDC2E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580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5E3F4-593A-E124-1EF2-09E351105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368C462-EEFA-0B38-8612-66E55DD3FF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10613E3-543B-E288-7020-EBE23E8ED9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1FC1EB-FAE6-A7F1-BAFD-0C485561CF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6679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1E184-D68D-7F14-71AE-BECC75812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EAD6594-68A7-E47C-20CE-855D826A1A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DAA973E-2352-C35F-E5E4-8C75E98ACE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23644B-22FD-F708-9514-3683C77A1C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814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8F28AA32-3CA4-9159-8FEC-70FE663D55A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78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18C07-0AD3-6092-A59E-74E02B71E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ABCBEC-031F-CCA8-A9E2-BAAD3284F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81F07D-8BFB-2A8C-7650-FD3844E38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6FEBFF-ADBB-02BE-E1DC-8E340D667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64DECC-E0C3-1CD5-06B1-D5FF7D73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46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E6F56F-52DB-D746-F458-F16F5B5E36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1ADA2B-CB40-BABF-8D9F-2EDCBFFE5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C9D4FE-7509-9DC5-36D3-EF43A2EF4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E5D790-22BF-C0CF-8218-CF2B7AFDF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ABA43D-3D88-7D34-0A57-E7E42588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351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CD54F0-5B9C-48F6-3C35-765A5331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207B15-7795-EE48-0F50-8DA72C094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FDB47E-3642-CF49-2FE1-D73BD1FD8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04818A-BC3C-56AC-0BD7-FF68E7FA4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9CADEB-8A8F-6C3C-9A88-5098B7572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839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9CFB6F-F3A1-ABA8-8CFD-950D5CF97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2BF2E6-8081-9DFD-EF2A-41974F2C1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005327-817A-7500-6AD2-8B4EC37A5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85EE6C-F633-24BE-BA9E-32D6E9855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E01CC0-7B58-8310-872C-205575CF8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107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CE27D7-5609-5B01-CA66-EFF8AC1FC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FF3AA7-3E8D-7540-91D9-04042BFA27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ED83B5-287E-EE8B-D059-0A44A9AAD8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74149F-2C53-9CDE-2306-3CBF39322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7A2DAA-5293-D285-36A4-67C044B84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1BA172-FF60-0B5E-CF6A-3C3B9FAA0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81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4A37FD-35FD-3AB2-4E01-431E9DA41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163A6C-45AB-3707-B815-894CEE107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C8AA13-3F73-3198-3FEF-4ACCDDB97E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491F7B9-F74C-1B8E-7AFB-B1DA183360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CF6AC2-3B8F-DE82-44E9-40770A8CC2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C50C35A-B80A-4126-A55C-E3E0C554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01FDC54-9296-CE3B-7F90-3FD68EECA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910CEB5-2015-C8ED-C35E-6E230F28C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7082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FF267-4008-8AF3-8CD9-F7EE631EA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EA69E1E-662E-5E6A-36DA-331CBF2BB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6C4740-DCD5-DECE-6360-FF77997F2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DDC1B7-2B96-00B1-CD67-31BFF9D8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930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242209C-6730-5BD5-13D4-F78CDDB4F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44D75F-C31E-BB02-94C9-64346ED16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5BF44A-DE63-D029-DC01-55443B7A7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396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A2298D-488B-2F6D-2852-2E27265D0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737AB3-E22E-BAB6-7A38-DA1793B7B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326A62-29BE-58B9-E3A5-1A69618446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12C19F-74FF-8DDD-CE3E-205D40206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C4749B-3601-E05B-2F98-016CEC395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94E401-FCE7-9BA7-A3E1-8241D726A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59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B11BA-7EB9-A5CF-8EEF-661878188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E5A0D9-4815-0954-BD6D-8722B46537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7FC927-246D-71B5-A2C0-E72EF2D59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FE9902-3B83-833E-4193-2612A50AC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5E96C7-A54F-4676-DF91-6554459DC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1A7806-72D4-EBD5-DF43-A2FBA219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12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81C498-EC2A-5D22-E4A1-C5269818B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4BEC3A-BCF2-8DCB-9099-47111F5EB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55E5A4-DA71-17FF-F333-9809BDE295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4019CB-2DC5-41F5-A729-0B27CE532971}" type="datetimeFigureOut">
              <a:rPr lang="ko-KR" altLang="en-US" smtClean="0"/>
              <a:t>2025-04-18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540726-A84C-E4F5-32DA-0D10F24D4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505153-5902-E631-F642-0EEC4DC558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192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7DmyggIcsIs?si=WZ2jxyOn2I8lCway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-t39D2jKgXI?si=IyOdKh9rGKs89-tx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s://youtu.be/9_sdC34pbEY?si=kBeC3fybajs_cBxj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nocash1234@gmail.co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_Z66IuUo2Oo?si=_P0qBoXCw0djlxor" TargetMode="External"/><Relationship Id="rId3" Type="http://schemas.openxmlformats.org/officeDocument/2006/relationships/image" Target="../media/image13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store.onstove.com/ko/games/4234" TargetMode="External"/><Relationship Id="rId5" Type="http://schemas.openxmlformats.org/officeDocument/2006/relationships/image" Target="../media/image14.png"/><Relationship Id="rId4" Type="http://schemas.openxmlformats.org/officeDocument/2006/relationships/hyperlink" Target="https://store.steampowered.com/app/3193640/HOTEL_WAZUMA/?l=koreana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hyperlink" Target="https://youtube.com/shorts/pku19MjYKBQ?si=DuENZfV2Eokhlry-" TargetMode="Externa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ABF9D-73DE-831A-B08D-7A76815BB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E566136-F9E6-BA7E-6E7E-9B98B8068C19}"/>
              </a:ext>
            </a:extLst>
          </p:cNvPr>
          <p:cNvSpPr txBox="1"/>
          <p:nvPr/>
        </p:nvSpPr>
        <p:spPr>
          <a:xfrm>
            <a:off x="3879688" y="3114675"/>
            <a:ext cx="44326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1F59CD-FE46-8EA6-1AD4-43E268704F97}"/>
              </a:ext>
            </a:extLst>
          </p:cNvPr>
          <p:cNvSpPr txBox="1"/>
          <p:nvPr/>
        </p:nvSpPr>
        <p:spPr>
          <a:xfrm>
            <a:off x="801" y="6611779"/>
            <a:ext cx="8595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7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2025.04.18</a:t>
            </a:r>
            <a:endParaRPr lang="en-US" altLang="ko-KR" sz="1400" dirty="0">
              <a:solidFill>
                <a:schemeClr val="bg1">
                  <a:lumMod val="75000"/>
                  <a:alpha val="70000"/>
                </a:schemeClr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1C6763-3EA5-D143-1B6F-CF2758458145}"/>
              </a:ext>
            </a:extLst>
          </p:cNvPr>
          <p:cNvSpPr txBox="1"/>
          <p:nvPr/>
        </p:nvSpPr>
        <p:spPr>
          <a:xfrm>
            <a:off x="5650205" y="4315004"/>
            <a:ext cx="891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박준기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2CD4D7-2BFC-8A43-9755-1BEA4EB8EAD9}"/>
              </a:ext>
            </a:extLst>
          </p:cNvPr>
          <p:cNvSpPr txBox="1"/>
          <p:nvPr/>
        </p:nvSpPr>
        <p:spPr>
          <a:xfrm>
            <a:off x="4767755" y="2654262"/>
            <a:ext cx="2656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6AA89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퍼즐 게임을 사랑합니다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0EE3AE-C0B7-E142-C742-BA34B0446A43}"/>
              </a:ext>
            </a:extLst>
          </p:cNvPr>
          <p:cNvSpPr txBox="1"/>
          <p:nvPr/>
        </p:nvSpPr>
        <p:spPr>
          <a:xfrm>
            <a:off x="11725206" y="6639176"/>
            <a:ext cx="4667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7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0.0.1</a:t>
            </a:r>
          </a:p>
        </p:txBody>
      </p:sp>
    </p:spTree>
    <p:extLst>
      <p:ext uri="{BB962C8B-B14F-4D97-AF65-F5344CB8AC3E}">
        <p14:creationId xmlns:p14="http://schemas.microsoft.com/office/powerpoint/2010/main" val="2104404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7FBFA-9602-657C-97EE-6EA185EE1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>
            <a:extLst>
              <a:ext uri="{FF2B5EF4-FFF2-40B4-BE49-F238E27FC236}">
                <a16:creationId xmlns:a16="http://schemas.microsoft.com/office/drawing/2014/main" id="{3C0BB5E3-BE77-F240-0743-716112083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31" y="1863949"/>
            <a:ext cx="6346164" cy="36366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0F4DB5-8CA3-A6DB-59D9-5933B4155DC1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3938C8B-7E02-A744-4005-DD9634B7982A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A2732561-22B1-4EBE-6A36-DFC4C4476141}"/>
              </a:ext>
            </a:extLst>
          </p:cNvPr>
          <p:cNvSpPr txBox="1"/>
          <p:nvPr/>
        </p:nvSpPr>
        <p:spPr>
          <a:xfrm>
            <a:off x="6789412" y="4203933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BAB8B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활동내용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EE8FAAC-6053-A6D6-8114-1FF13C121602}"/>
              </a:ext>
            </a:extLst>
          </p:cNvPr>
          <p:cNvSpPr txBox="1"/>
          <p:nvPr/>
        </p:nvSpPr>
        <p:spPr>
          <a:xfrm>
            <a:off x="6789412" y="4438564"/>
            <a:ext cx="4601148" cy="8908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2023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학년도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학기 계명대학교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캡스톤전시회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전시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2023.12.07</a:t>
            </a: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2023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학년도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학기 계명대학교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마이크로디그리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EXPO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전시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2023.12.14</a:t>
            </a: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2023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학년도 제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회 실감미디어 혁신공유대학 실감미디어 경진대회 참가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2023.12.29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D5389-D864-4759-5823-738C34BA443C}"/>
              </a:ext>
            </a:extLst>
          </p:cNvPr>
          <p:cNvSpPr txBox="1"/>
          <p:nvPr/>
        </p:nvSpPr>
        <p:spPr>
          <a:xfrm>
            <a:off x="372231" y="1402660"/>
            <a:ext cx="1555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POLA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579DAC5-47EB-3949-7CEF-0561AF66A2BE}"/>
              </a:ext>
            </a:extLst>
          </p:cNvPr>
          <p:cNvSpPr txBox="1"/>
          <p:nvPr/>
        </p:nvSpPr>
        <p:spPr>
          <a:xfrm>
            <a:off x="6792744" y="2489143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소개영상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  <a:hlinkClick r:id="rId4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D073FC3-42E8-92D2-5A3C-4F70640A6A4F}"/>
              </a:ext>
            </a:extLst>
          </p:cNvPr>
          <p:cNvSpPr txBox="1"/>
          <p:nvPr/>
        </p:nvSpPr>
        <p:spPr>
          <a:xfrm>
            <a:off x="6793610" y="3458081"/>
            <a:ext cx="1869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플랫폼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Android, iOS,  PC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17172AF-3304-A60F-AF26-6892C33056D8}"/>
              </a:ext>
            </a:extLst>
          </p:cNvPr>
          <p:cNvSpPr txBox="1"/>
          <p:nvPr/>
        </p:nvSpPr>
        <p:spPr>
          <a:xfrm>
            <a:off x="1243684" y="1602715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2023.10~2024.12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BA91542-EE9B-5272-1D09-61BBD180373D}"/>
              </a:ext>
            </a:extLst>
          </p:cNvPr>
          <p:cNvSpPr txBox="1"/>
          <p:nvPr/>
        </p:nvSpPr>
        <p:spPr>
          <a:xfrm>
            <a:off x="6793610" y="1849831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캐주얼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리듬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9BF9C6C-26A5-3926-6E88-B9A53497CB6F}"/>
              </a:ext>
            </a:extLst>
          </p:cNvPr>
          <p:cNvSpPr txBox="1"/>
          <p:nvPr/>
        </p:nvSpPr>
        <p:spPr>
          <a:xfrm>
            <a:off x="6793610" y="2814781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Unity – 2022.3.10f1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29EF9F4-F6DE-072C-27FC-28A29280A97B}"/>
              </a:ext>
            </a:extLst>
          </p:cNvPr>
          <p:cNvSpPr txBox="1"/>
          <p:nvPr/>
        </p:nvSpPr>
        <p:spPr>
          <a:xfrm>
            <a:off x="6793609" y="3136431"/>
            <a:ext cx="353816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2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4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 개발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기획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1,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개발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3 )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2585DF4-F81E-FD5F-B00E-D4CCD3A274EB}"/>
              </a:ext>
            </a:extLst>
          </p:cNvPr>
          <p:cNvSpPr txBox="1"/>
          <p:nvPr/>
        </p:nvSpPr>
        <p:spPr>
          <a:xfrm>
            <a:off x="6793610" y="2171481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폴라로이드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사진관</a:t>
            </a:r>
          </a:p>
        </p:txBody>
      </p:sp>
    </p:spTree>
    <p:extLst>
      <p:ext uri="{BB962C8B-B14F-4D97-AF65-F5344CB8AC3E}">
        <p14:creationId xmlns:p14="http://schemas.microsoft.com/office/powerpoint/2010/main" val="178825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FBAAF-CABA-9062-0184-F39FE96B6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4D1C3DE-F808-99B9-8A76-1342EE9B81E5}"/>
              </a:ext>
            </a:extLst>
          </p:cNvPr>
          <p:cNvSpPr txBox="1"/>
          <p:nvPr/>
        </p:nvSpPr>
        <p:spPr>
          <a:xfrm>
            <a:off x="271358" y="1692628"/>
            <a:ext cx="5383612" cy="47633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시스템</a:t>
            </a:r>
            <a:r>
              <a:rPr lang="ko-KR" altLang="en-US" sz="14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endParaRPr lang="en-US" altLang="ko-KR" sz="14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판정 시스템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콤보 시스템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랭크 시스템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메인화면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게임종료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씬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..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등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UI/UX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전체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레이턴시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시스템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컨텐츠 </a:t>
            </a:r>
            <a:r>
              <a:rPr lang="en-US" altLang="ko-KR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</a:t>
            </a: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레벨디자인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- 1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챕터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1~6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스테이지 노트 기획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제작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레이턴시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컨텐츠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사운드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 1~6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스테이지 사운드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메인화면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레이턴시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배경 사운드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각종 효과음 사운드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그래픽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캐릭터 디자인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3D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모델링 기획 및 외주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AI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를 이용한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오브젝트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3D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그래픽 제작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DD1488-524A-3ADC-F904-34E35DA865A6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82207B3-940A-048D-3FE5-B44392594E72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214F5A2-2D01-9A86-6BB2-C92CD6C90FDD}"/>
              </a:ext>
            </a:extLst>
          </p:cNvPr>
          <p:cNvSpPr txBox="1"/>
          <p:nvPr/>
        </p:nvSpPr>
        <p:spPr>
          <a:xfrm>
            <a:off x="271358" y="1140518"/>
            <a:ext cx="1748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POLA</a:t>
            </a:r>
            <a:r>
              <a:rPr lang="ko-KR" altLang="en-US" dirty="0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기획 내용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ACD400F-8477-BF3E-C27A-553EA2748938}"/>
              </a:ext>
            </a:extLst>
          </p:cNvPr>
          <p:cNvGrpSpPr/>
          <p:nvPr/>
        </p:nvGrpSpPr>
        <p:grpSpPr>
          <a:xfrm>
            <a:off x="8527390" y="3216368"/>
            <a:ext cx="3129383" cy="3516477"/>
            <a:chOff x="8314259" y="3253089"/>
            <a:chExt cx="3129383" cy="3516477"/>
          </a:xfrm>
        </p:grpSpPr>
        <p:sp>
          <p:nvSpPr>
            <p:cNvPr id="13" name="TextBox 28">
              <a:extLst>
                <a:ext uri="{FF2B5EF4-FFF2-40B4-BE49-F238E27FC236}">
                  <a16:creationId xmlns:a16="http://schemas.microsoft.com/office/drawing/2014/main" id="{A1326EEE-F232-D87B-30B8-1E11D1E7BBBB}"/>
                </a:ext>
              </a:extLst>
            </p:cNvPr>
            <p:cNvSpPr txBox="1"/>
            <p:nvPr/>
          </p:nvSpPr>
          <p:spPr>
            <a:xfrm>
              <a:off x="8314259" y="6507956"/>
              <a:ext cx="31293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BMS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파일 적용 및 관리를 위한 시스템 </a:t>
              </a:r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Unity 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모듈화</a:t>
              </a: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9851BA4-C74C-6D3B-A740-35E58B411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43554" y="3253089"/>
              <a:ext cx="3070792" cy="321989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1D713BD-82FE-5B52-9148-4541069C3183}"/>
              </a:ext>
            </a:extLst>
          </p:cNvPr>
          <p:cNvGrpSpPr/>
          <p:nvPr/>
        </p:nvGrpSpPr>
        <p:grpSpPr>
          <a:xfrm>
            <a:off x="3996710" y="3216368"/>
            <a:ext cx="4198585" cy="3516477"/>
            <a:chOff x="3996710" y="3253089"/>
            <a:chExt cx="4198585" cy="3516477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ACFA360D-3440-18EF-2DB4-8CF6D1601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20838" y="3253089"/>
              <a:ext cx="3350324" cy="3219898"/>
            </a:xfrm>
            <a:prstGeom prst="rect">
              <a:avLst/>
            </a:prstGeom>
          </p:spPr>
        </p:pic>
        <p:sp>
          <p:nvSpPr>
            <p:cNvPr id="12" name="TextBox 6">
              <a:extLst>
                <a:ext uri="{FF2B5EF4-FFF2-40B4-BE49-F238E27FC236}">
                  <a16:creationId xmlns:a16="http://schemas.microsoft.com/office/drawing/2014/main" id="{C5C32373-2D6E-E1AA-39D0-6A791346894D}"/>
                </a:ext>
              </a:extLst>
            </p:cNvPr>
            <p:cNvSpPr txBox="1"/>
            <p:nvPr/>
          </p:nvSpPr>
          <p:spPr>
            <a:xfrm>
              <a:off x="3996710" y="6507956"/>
              <a:ext cx="41985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‘</a:t>
              </a:r>
              <a:r>
                <a:rPr lang="en-US" altLang="ko-KR" sz="110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osu</a:t>
              </a:r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’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게임 툴을 통해 제작한 파일을 </a:t>
              </a:r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.csv 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확장자로 변환시킨 </a:t>
              </a:r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BMS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파일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3326D2D-6E8B-9457-8941-8DDC23A9EDDA}"/>
              </a:ext>
            </a:extLst>
          </p:cNvPr>
          <p:cNvGrpSpPr/>
          <p:nvPr/>
        </p:nvGrpSpPr>
        <p:grpSpPr>
          <a:xfrm>
            <a:off x="3960820" y="1108685"/>
            <a:ext cx="8004614" cy="2063766"/>
            <a:chOff x="3960820" y="1108685"/>
            <a:chExt cx="8004614" cy="2063766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CA0C055-DFCE-2C1C-797E-BF64B28B4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0820" y="1108685"/>
              <a:ext cx="8004614" cy="1802156"/>
            </a:xfrm>
            <a:prstGeom prst="rect">
              <a:avLst/>
            </a:prstGeom>
          </p:spPr>
        </p:pic>
        <p:sp>
          <p:nvSpPr>
            <p:cNvPr id="15" name="TextBox 6">
              <a:extLst>
                <a:ext uri="{FF2B5EF4-FFF2-40B4-BE49-F238E27FC236}">
                  <a16:creationId xmlns:a16="http://schemas.microsoft.com/office/drawing/2014/main" id="{C599890E-8E78-E57B-6926-E87F52171780}"/>
                </a:ext>
              </a:extLst>
            </p:cNvPr>
            <p:cNvSpPr txBox="1"/>
            <p:nvPr/>
          </p:nvSpPr>
          <p:spPr>
            <a:xfrm>
              <a:off x="6017725" y="2910841"/>
              <a:ext cx="389081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10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인게임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 필요 구성요소 기획 및 데이터 테이블 작성</a:t>
              </a:r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,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 </a:t>
              </a:r>
              <a:r>
                <a:rPr lang="ko-KR" altLang="en-US" sz="110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인게임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 적용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9195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5C860-56B0-1E07-4BAA-BCF18F2AE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3FC20F-D4BA-5B8E-9B5A-D39E504BCB71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기타경험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5D71365-DD8C-D90B-83D5-79C5A3323225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386FB7E-A151-5800-27A7-007443A9D8F4}"/>
              </a:ext>
            </a:extLst>
          </p:cNvPr>
          <p:cNvCxnSpPr>
            <a:cxnSpLocks/>
          </p:cNvCxnSpPr>
          <p:nvPr/>
        </p:nvCxnSpPr>
        <p:spPr>
          <a:xfrm>
            <a:off x="6077963" y="1059180"/>
            <a:ext cx="0" cy="566166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0F2AEB6-BBFC-43F1-0006-04336BE86E57}"/>
              </a:ext>
            </a:extLst>
          </p:cNvPr>
          <p:cNvSpPr txBox="1"/>
          <p:nvPr/>
        </p:nvSpPr>
        <p:spPr>
          <a:xfrm>
            <a:off x="577503" y="4439233"/>
            <a:ext cx="1555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캐슬 디펜스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CA5954-C800-4CD9-159C-ACF9D67B6CD0}"/>
              </a:ext>
            </a:extLst>
          </p:cNvPr>
          <p:cNvSpPr txBox="1"/>
          <p:nvPr/>
        </p:nvSpPr>
        <p:spPr>
          <a:xfrm>
            <a:off x="577502" y="4901493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 VR,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디펜스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슈팅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155C1-2BDB-BDC8-5B8B-27D76B7E1DCD}"/>
              </a:ext>
            </a:extLst>
          </p:cNvPr>
          <p:cNvSpPr txBox="1"/>
          <p:nvPr/>
        </p:nvSpPr>
        <p:spPr>
          <a:xfrm>
            <a:off x="577502" y="5847012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Unity – 2021.3.8f1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64B29B6-56AA-4758-8620-9F40CDE78038}"/>
              </a:ext>
            </a:extLst>
          </p:cNvPr>
          <p:cNvSpPr txBox="1"/>
          <p:nvPr/>
        </p:nvSpPr>
        <p:spPr>
          <a:xfrm>
            <a:off x="577502" y="6162183"/>
            <a:ext cx="4130066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2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3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 개발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개발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3 )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38A428-29ED-F526-E0EE-8D169ABC30EA}"/>
              </a:ext>
            </a:extLst>
          </p:cNvPr>
          <p:cNvSpPr txBox="1"/>
          <p:nvPr/>
        </p:nvSpPr>
        <p:spPr>
          <a:xfrm>
            <a:off x="577502" y="5216666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중세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마법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판타지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C1C07E-2EB7-8804-082E-2405BEFC066D}"/>
              </a:ext>
            </a:extLst>
          </p:cNvPr>
          <p:cNvSpPr txBox="1"/>
          <p:nvPr/>
        </p:nvSpPr>
        <p:spPr>
          <a:xfrm>
            <a:off x="577502" y="5531839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플레이영상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  <a:hlinkClick r:id="rId3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ED37434-3154-C4E3-FB16-29517F0D330B}"/>
              </a:ext>
            </a:extLst>
          </p:cNvPr>
          <p:cNvSpPr txBox="1"/>
          <p:nvPr/>
        </p:nvSpPr>
        <p:spPr>
          <a:xfrm>
            <a:off x="6359191" y="4439233"/>
            <a:ext cx="182896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컬러</a:t>
            </a:r>
            <a:r>
              <a:rPr lang="en-US" altLang="ko-KR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 </a:t>
            </a:r>
            <a:r>
              <a:rPr lang="ko-KR" altLang="en-US" sz="2400" spc="-150" dirty="0" err="1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디텍티브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1997478-397C-863C-53B2-583AC5BBDE9B}"/>
              </a:ext>
            </a:extLst>
          </p:cNvPr>
          <p:cNvSpPr txBox="1"/>
          <p:nvPr/>
        </p:nvSpPr>
        <p:spPr>
          <a:xfrm>
            <a:off x="6359190" y="4901493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플랫포머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캐주얼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아케이드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4F06B28-9395-ABAA-B4B0-04AAF167FE7E}"/>
              </a:ext>
            </a:extLst>
          </p:cNvPr>
          <p:cNvSpPr txBox="1"/>
          <p:nvPr/>
        </p:nvSpPr>
        <p:spPr>
          <a:xfrm>
            <a:off x="6359190" y="5847012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Unity – 2021.3.8f1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AD7A6B1-C6DC-1BB4-B71D-1E6E9E4CE261}"/>
              </a:ext>
            </a:extLst>
          </p:cNvPr>
          <p:cNvSpPr txBox="1"/>
          <p:nvPr/>
        </p:nvSpPr>
        <p:spPr>
          <a:xfrm>
            <a:off x="6359190" y="6162183"/>
            <a:ext cx="353895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2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1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 개발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3585641-4D21-EA5D-B728-D09BB486E26D}"/>
              </a:ext>
            </a:extLst>
          </p:cNvPr>
          <p:cNvSpPr txBox="1"/>
          <p:nvPr/>
        </p:nvSpPr>
        <p:spPr>
          <a:xfrm>
            <a:off x="6359190" y="5216666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물감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그림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893954-D3E6-9E13-3B6B-F6E36FB18671}"/>
              </a:ext>
            </a:extLst>
          </p:cNvPr>
          <p:cNvSpPr txBox="1"/>
          <p:nvPr/>
        </p:nvSpPr>
        <p:spPr>
          <a:xfrm>
            <a:off x="6359190" y="5531839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플레이영상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  <a:hlinkClick r:id="rId4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pic>
        <p:nvPicPr>
          <p:cNvPr id="67" name="그림 66">
            <a:extLst>
              <a:ext uri="{FF2B5EF4-FFF2-40B4-BE49-F238E27FC236}">
                <a16:creationId xmlns:a16="http://schemas.microsoft.com/office/drawing/2014/main" id="{AB51C52F-D05D-8F69-ED51-80C44DED56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9191" y="1278474"/>
            <a:ext cx="5219232" cy="3006869"/>
          </a:xfrm>
          <a:prstGeom prst="rect">
            <a:avLst/>
          </a:prstGeom>
        </p:spPr>
      </p:pic>
      <p:pic>
        <p:nvPicPr>
          <p:cNvPr id="57" name="그림 56" descr="PC 게임, 전략 비디오 게임, 비디오 게임 소프트웨어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951E60C-8101-2B4C-B4CA-A3917A4F3C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7503" y="1279069"/>
            <a:ext cx="5219231" cy="299888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56A09A7-732F-8C05-9812-0E92837C09AF}"/>
              </a:ext>
            </a:extLst>
          </p:cNvPr>
          <p:cNvSpPr txBox="1"/>
          <p:nvPr/>
        </p:nvSpPr>
        <p:spPr>
          <a:xfrm>
            <a:off x="2020025" y="4639288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2022.10~2022.12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A36E78-9A10-2DE8-8AC5-EEAB4FCFB405}"/>
              </a:ext>
            </a:extLst>
          </p:cNvPr>
          <p:cNvSpPr txBox="1"/>
          <p:nvPr/>
        </p:nvSpPr>
        <p:spPr>
          <a:xfrm>
            <a:off x="8088526" y="4639288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2022.04~2022.06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1ABE470-3B2C-3871-13FA-777DEB8DA7D3}"/>
              </a:ext>
            </a:extLst>
          </p:cNvPr>
          <p:cNvSpPr txBox="1"/>
          <p:nvPr/>
        </p:nvSpPr>
        <p:spPr>
          <a:xfrm>
            <a:off x="3438897" y="4770093"/>
            <a:ext cx="2625404" cy="15234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기여내용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프로젝트 팀장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(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개발 일정 관리 및 총괄 기획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)</a:t>
            </a: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오큘러스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퀘스트 좌표축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디폴트값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세팅 개발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개의 스테이지 몬스터 레벨디자인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몬스터 </a:t>
            </a:r>
            <a:r>
              <a:rPr lang="en-US" altLang="ko-KR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NevMesh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설정 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-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기본공격 구현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맵 디자인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A59D99A-90B7-C598-E802-A43A5E315C8B}"/>
              </a:ext>
            </a:extLst>
          </p:cNvPr>
          <p:cNvSpPr txBox="1"/>
          <p:nvPr/>
        </p:nvSpPr>
        <p:spPr>
          <a:xfrm>
            <a:off x="9508102" y="4731620"/>
            <a:ext cx="2818541" cy="17081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기여내용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그래픽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애니메이션 세팅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튜토리얼 및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개의 스테이지 레벨디자인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플레이어 캐릭터 공격 및 조작 개발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몬스터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AI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플레이어 캐릭터 및 몬스터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스텟값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설정 및 개발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UI / UX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전체 개발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사운드 전체 디자인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5272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AC4F6-A305-57DE-B11B-E44D8029F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C65ED1-DBE7-761F-6DDF-92924213B916}"/>
              </a:ext>
            </a:extLst>
          </p:cNvPr>
          <p:cNvSpPr txBox="1"/>
          <p:nvPr/>
        </p:nvSpPr>
        <p:spPr>
          <a:xfrm>
            <a:off x="3708969" y="3114675"/>
            <a:ext cx="47740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감사합니다</a:t>
            </a:r>
            <a:r>
              <a:rPr lang="en-US" altLang="ko-KR" sz="72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!</a:t>
            </a:r>
            <a:endParaRPr lang="ko-KR" altLang="en-US" sz="7200" dirty="0">
              <a:solidFill>
                <a:srgbClr val="004B3E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12A39A-3AC1-0345-2D5A-883620FA4D12}"/>
              </a:ext>
            </a:extLst>
          </p:cNvPr>
          <p:cNvSpPr txBox="1"/>
          <p:nvPr/>
        </p:nvSpPr>
        <p:spPr>
          <a:xfrm>
            <a:off x="4448914" y="4209523"/>
            <a:ext cx="32941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0BAB8B">
                    <a:alpha val="40000"/>
                  </a:srgb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nocash1234@gmail.com</a:t>
            </a:r>
            <a:r>
              <a:rPr lang="en-US" altLang="ko-KR" sz="1200" dirty="0">
                <a:solidFill>
                  <a:srgbClr val="0BAB8B">
                    <a:alpha val="40000"/>
                  </a:srgb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/ 010-2950-3134</a:t>
            </a:r>
            <a:endParaRPr lang="ko-KR" altLang="en-US" sz="1200" dirty="0">
              <a:solidFill>
                <a:srgbClr val="0BAB8B">
                  <a:alpha val="40000"/>
                </a:srgb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0341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32449-E799-94AA-BB72-169F6609B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87332D-AFFE-2BC4-AD50-971C67AC2412}"/>
              </a:ext>
            </a:extLst>
          </p:cNvPr>
          <p:cNvSpPr txBox="1"/>
          <p:nvPr/>
        </p:nvSpPr>
        <p:spPr>
          <a:xfrm>
            <a:off x="271358" y="464240"/>
            <a:ext cx="752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목차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33A43FF-EC0F-BB6A-B9B2-5C7438F228A9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72775494-0192-1854-5829-CB730484E4C5}"/>
              </a:ext>
            </a:extLst>
          </p:cNvPr>
          <p:cNvGrpSpPr/>
          <p:nvPr/>
        </p:nvGrpSpPr>
        <p:grpSpPr>
          <a:xfrm>
            <a:off x="687921" y="2541630"/>
            <a:ext cx="10816158" cy="1990725"/>
            <a:chOff x="687921" y="2433637"/>
            <a:chExt cx="10816158" cy="1990725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5EB15A7B-E672-FB96-3762-0763DE5C9F15}"/>
                </a:ext>
              </a:extLst>
            </p:cNvPr>
            <p:cNvCxnSpPr>
              <a:cxnSpLocks/>
            </p:cNvCxnSpPr>
            <p:nvPr/>
          </p:nvCxnSpPr>
          <p:spPr>
            <a:xfrm>
              <a:off x="1276350" y="3403595"/>
              <a:ext cx="96393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650DE4F5-0098-B38F-E829-C3F3233FED38}"/>
                </a:ext>
              </a:extLst>
            </p:cNvPr>
            <p:cNvSpPr/>
            <p:nvPr/>
          </p:nvSpPr>
          <p:spPr>
            <a:xfrm>
              <a:off x="687921" y="2433637"/>
              <a:ext cx="1990725" cy="1990725"/>
            </a:xfrm>
            <a:prstGeom prst="ellipse">
              <a:avLst/>
            </a:prstGeom>
            <a:solidFill>
              <a:srgbClr val="C4E4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57FCEB64-853B-7B20-A115-2B6164BB443B}"/>
                </a:ext>
              </a:extLst>
            </p:cNvPr>
            <p:cNvGrpSpPr/>
            <p:nvPr/>
          </p:nvGrpSpPr>
          <p:grpSpPr>
            <a:xfrm>
              <a:off x="1023487" y="2844495"/>
              <a:ext cx="1319592" cy="1020765"/>
              <a:chOff x="1023487" y="2844495"/>
              <a:chExt cx="1319592" cy="1020765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2B8A4B8-8386-833D-FAAA-F869155E5023}"/>
                  </a:ext>
                </a:extLst>
              </p:cNvPr>
              <p:cNvSpPr txBox="1"/>
              <p:nvPr/>
            </p:nvSpPr>
            <p:spPr>
              <a:xfrm>
                <a:off x="1409811" y="2844495"/>
                <a:ext cx="546945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rgbClr val="004A3D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01</a:t>
                </a:r>
                <a:endParaRPr lang="ko-KR" altLang="en-US" sz="2400" dirty="0">
                  <a:solidFill>
                    <a:srgbClr val="004A3D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02B7246-A6EA-F9E5-F987-970ED592DD38}"/>
                  </a:ext>
                </a:extLst>
              </p:cNvPr>
              <p:cNvSpPr txBox="1"/>
              <p:nvPr/>
            </p:nvSpPr>
            <p:spPr>
              <a:xfrm>
                <a:off x="1023487" y="3403595"/>
                <a:ext cx="1319592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rgbClr val="004A3D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자기소개</a:t>
                </a:r>
              </a:p>
            </p:txBody>
          </p:sp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EEE7A922-C790-B52A-A0CE-9E84A20F68AF}"/>
                </a:ext>
              </a:extLst>
            </p:cNvPr>
            <p:cNvGrpSpPr/>
            <p:nvPr/>
          </p:nvGrpSpPr>
          <p:grpSpPr>
            <a:xfrm>
              <a:off x="3626557" y="2433637"/>
              <a:ext cx="1990725" cy="1990725"/>
              <a:chOff x="3626557" y="2433637"/>
              <a:chExt cx="1990725" cy="1990725"/>
            </a:xfrm>
          </p:grpSpPr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8FA8DF3D-5787-A35E-DDBC-B9C4237201D2}"/>
                  </a:ext>
                </a:extLst>
              </p:cNvPr>
              <p:cNvSpPr/>
              <p:nvPr/>
            </p:nvSpPr>
            <p:spPr>
              <a:xfrm>
                <a:off x="3626557" y="2433637"/>
                <a:ext cx="1990725" cy="1990725"/>
              </a:xfrm>
              <a:prstGeom prst="ellipse">
                <a:avLst/>
              </a:prstGeom>
              <a:solidFill>
                <a:srgbClr val="91CCA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FF12D8D-66D9-7902-020B-29459E5E5C77}"/>
                  </a:ext>
                </a:extLst>
              </p:cNvPr>
              <p:cNvSpPr txBox="1"/>
              <p:nvPr/>
            </p:nvSpPr>
            <p:spPr>
              <a:xfrm>
                <a:off x="4348447" y="2844495"/>
                <a:ext cx="546945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rgbClr val="004A3D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02</a:t>
                </a:r>
                <a:endParaRPr lang="ko-KR" altLang="en-US" sz="2400" dirty="0">
                  <a:solidFill>
                    <a:srgbClr val="004A3D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957E53C-2BF3-E9F4-79DE-769787ED5918}"/>
                  </a:ext>
                </a:extLst>
              </p:cNvPr>
              <p:cNvSpPr txBox="1"/>
              <p:nvPr/>
            </p:nvSpPr>
            <p:spPr>
              <a:xfrm>
                <a:off x="3962123" y="3403595"/>
                <a:ext cx="1319593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rgbClr val="004A3D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이력사항</a:t>
                </a:r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73BDB966-9C45-1093-F61C-67321202B2D4}"/>
                </a:ext>
              </a:extLst>
            </p:cNvPr>
            <p:cNvGrpSpPr/>
            <p:nvPr/>
          </p:nvGrpSpPr>
          <p:grpSpPr>
            <a:xfrm>
              <a:off x="6565193" y="2433637"/>
              <a:ext cx="1990725" cy="1990725"/>
              <a:chOff x="6565193" y="2433637"/>
              <a:chExt cx="1990725" cy="1990725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C1F3583D-6EA0-38BB-7B35-9A88F0468EC3}"/>
                  </a:ext>
                </a:extLst>
              </p:cNvPr>
              <p:cNvSpPr/>
              <p:nvPr/>
            </p:nvSpPr>
            <p:spPr>
              <a:xfrm>
                <a:off x="6565193" y="2433637"/>
                <a:ext cx="1990725" cy="1990725"/>
              </a:xfrm>
              <a:prstGeom prst="ellipse">
                <a:avLst/>
              </a:prstGeom>
              <a:solidFill>
                <a:srgbClr val="0BAB8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7B0057B-9843-7667-23A7-BCB53DC049E7}"/>
                  </a:ext>
                </a:extLst>
              </p:cNvPr>
              <p:cNvSpPr txBox="1"/>
              <p:nvPr/>
            </p:nvSpPr>
            <p:spPr>
              <a:xfrm>
                <a:off x="7287083" y="2844495"/>
                <a:ext cx="546945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rgbClr val="F0F0F0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03</a:t>
                </a:r>
                <a:endParaRPr lang="ko-KR" altLang="en-US" sz="2400" dirty="0">
                  <a:solidFill>
                    <a:srgbClr val="F0F0F0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D4DBCEC-705B-C6A9-6E83-181D252E90C3}"/>
                  </a:ext>
                </a:extLst>
              </p:cNvPr>
              <p:cNvSpPr txBox="1"/>
              <p:nvPr/>
            </p:nvSpPr>
            <p:spPr>
              <a:xfrm>
                <a:off x="6900759" y="3403595"/>
                <a:ext cx="1319593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rgbClr val="F0F0F0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활동내역</a:t>
                </a:r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44146EAB-6A8B-5A58-80E7-5BB39EE15FA4}"/>
                </a:ext>
              </a:extLst>
            </p:cNvPr>
            <p:cNvGrpSpPr/>
            <p:nvPr/>
          </p:nvGrpSpPr>
          <p:grpSpPr>
            <a:xfrm>
              <a:off x="9513354" y="2433637"/>
              <a:ext cx="1990725" cy="1990725"/>
              <a:chOff x="9513354" y="2433637"/>
              <a:chExt cx="1990725" cy="1990725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CBD67A32-D809-21C5-B855-B5BC6822D47E}"/>
                  </a:ext>
                </a:extLst>
              </p:cNvPr>
              <p:cNvSpPr/>
              <p:nvPr/>
            </p:nvSpPr>
            <p:spPr>
              <a:xfrm>
                <a:off x="9513354" y="2433637"/>
                <a:ext cx="1990725" cy="1990725"/>
              </a:xfrm>
              <a:prstGeom prst="ellipse">
                <a:avLst/>
              </a:prstGeom>
              <a:solidFill>
                <a:srgbClr val="004B3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47184D7-D557-1521-1496-037AD75A0154}"/>
                  </a:ext>
                </a:extLst>
              </p:cNvPr>
              <p:cNvSpPr txBox="1"/>
              <p:nvPr/>
            </p:nvSpPr>
            <p:spPr>
              <a:xfrm>
                <a:off x="10235244" y="2844495"/>
                <a:ext cx="546945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rgbClr val="F0F0F0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04</a:t>
                </a:r>
                <a:endParaRPr lang="ko-KR" altLang="en-US" sz="2400" dirty="0">
                  <a:solidFill>
                    <a:srgbClr val="F0F0F0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76EFB36-6A65-3350-2616-703C77D796BE}"/>
                  </a:ext>
                </a:extLst>
              </p:cNvPr>
              <p:cNvSpPr txBox="1"/>
              <p:nvPr/>
            </p:nvSpPr>
            <p:spPr>
              <a:xfrm>
                <a:off x="9848920" y="3403595"/>
                <a:ext cx="1319593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rgbClr val="F0F0F0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기타경험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45271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8A9C9-A6B7-5076-38EB-BC62011BB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77FAD8-021A-A6F7-FA77-DDBD03D0D2E3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B4BEED2-0948-3F61-78F8-0D0B9AD53B27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D9F6C86-B8B8-55BA-137B-4B28BBF418BA}"/>
              </a:ext>
            </a:extLst>
          </p:cNvPr>
          <p:cNvSpPr txBox="1"/>
          <p:nvPr/>
        </p:nvSpPr>
        <p:spPr>
          <a:xfrm>
            <a:off x="371122" y="1169833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지원동기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970A2F-3D21-90A3-E31A-434A6B9EC32C}"/>
              </a:ext>
            </a:extLst>
          </p:cNvPr>
          <p:cNvSpPr txBox="1"/>
          <p:nvPr/>
        </p:nvSpPr>
        <p:spPr>
          <a:xfrm>
            <a:off x="3048000" y="1030115"/>
            <a:ext cx="609600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회사의 관심있는 점 </a:t>
            </a:r>
            <a:r>
              <a:rPr lang="en-US" altLang="ko-KR" dirty="0"/>
              <a:t>: </a:t>
            </a:r>
            <a:r>
              <a:rPr lang="ko-KR" altLang="en-US" dirty="0"/>
              <a:t>장수 게임 운영 방식과 </a:t>
            </a:r>
            <a:r>
              <a:rPr lang="en-US" altLang="ko-KR" dirty="0"/>
              <a:t>ai</a:t>
            </a:r>
            <a:r>
              <a:rPr lang="ko-KR" altLang="en-US" dirty="0"/>
              <a:t>를 이용한 레벨디자인 테스트</a:t>
            </a:r>
          </a:p>
          <a:p>
            <a:r>
              <a:rPr lang="ko-KR" altLang="en-US" dirty="0"/>
              <a:t>이게 왜</a:t>
            </a:r>
            <a:r>
              <a:rPr lang="en-US" altLang="ko-KR" dirty="0"/>
              <a:t>?: </a:t>
            </a:r>
            <a:r>
              <a:rPr lang="ko-KR" altLang="en-US" dirty="0"/>
              <a:t>대학교에서 게임을 만들고 출시 후 운영까지 해봤음 근데 </a:t>
            </a:r>
            <a:r>
              <a:rPr lang="en-US" altLang="ko-KR" dirty="0"/>
              <a:t>4</a:t>
            </a:r>
            <a:r>
              <a:rPr lang="ko-KR" altLang="en-US" dirty="0"/>
              <a:t>개월 정도의 운영에도 게임 업데이트와 버그 수정에 힘들었음</a:t>
            </a:r>
            <a:br>
              <a:rPr lang="ko-KR" altLang="en-US" dirty="0"/>
            </a:br>
            <a:r>
              <a:rPr lang="ko-KR" altLang="en-US" dirty="0"/>
              <a:t>그래서 왜 이 회사</a:t>
            </a:r>
            <a:r>
              <a:rPr lang="en-US" altLang="ko-KR" dirty="0"/>
              <a:t>?: </a:t>
            </a:r>
            <a:r>
              <a:rPr lang="ko-KR" altLang="en-US" dirty="0"/>
              <a:t>이런 경험에 의하여 </a:t>
            </a:r>
            <a:r>
              <a:rPr lang="ko-KR" altLang="en-US" dirty="0" err="1"/>
              <a:t>포코팡이라는</a:t>
            </a:r>
            <a:r>
              <a:rPr lang="ko-KR" altLang="en-US" dirty="0"/>
              <a:t> 핵심적인 </a:t>
            </a:r>
            <a:r>
              <a:rPr lang="en-US" altLang="ko-KR" dirty="0"/>
              <a:t>IP</a:t>
            </a:r>
            <a:r>
              <a:rPr lang="ko-KR" altLang="en-US" dirty="0"/>
              <a:t>를 가지고 있는 회사에 입사하고 싶음 거의 </a:t>
            </a:r>
            <a:r>
              <a:rPr lang="en-US" altLang="ko-KR" dirty="0"/>
              <a:t>10</a:t>
            </a:r>
            <a:r>
              <a:rPr lang="ko-KR" altLang="en-US" dirty="0"/>
              <a:t>년 가까이 운영중인 장수게임이 </a:t>
            </a:r>
            <a:r>
              <a:rPr lang="ko-KR" altLang="en-US" dirty="0" err="1"/>
              <a:t>포코포코임</a:t>
            </a:r>
            <a:br>
              <a:rPr lang="ko-KR" altLang="en-US" dirty="0"/>
            </a:br>
            <a:r>
              <a:rPr lang="ko-KR" altLang="en-US" dirty="0"/>
              <a:t>그리고 이 </a:t>
            </a:r>
            <a:r>
              <a:rPr lang="ko-KR" altLang="en-US" dirty="0" err="1"/>
              <a:t>포코포코는</a:t>
            </a:r>
            <a:r>
              <a:rPr lang="ko-KR" altLang="en-US" dirty="0"/>
              <a:t> 오래 운영한 만큼 많은 스테이지가 </a:t>
            </a:r>
            <a:r>
              <a:rPr lang="ko-KR" altLang="en-US" dirty="0" err="1"/>
              <a:t>있을텐데</a:t>
            </a:r>
            <a:r>
              <a:rPr lang="ko-KR" altLang="en-US" dirty="0"/>
              <a:t> 이전 스테이지와 겹치지 않는 스테이지를 구성하고 다양한 장애물을 만드는 등의 노하우가 멋지다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그리고 </a:t>
            </a:r>
            <a:r>
              <a:rPr lang="en-US" altLang="ko-KR" dirty="0"/>
              <a:t>AI</a:t>
            </a:r>
            <a:r>
              <a:rPr lang="ko-KR" altLang="en-US" dirty="0"/>
              <a:t>를 활용한 스테이지 테스트와 같은 기술을 통한 레벨디자인 기술이 </a:t>
            </a:r>
            <a:r>
              <a:rPr lang="ko-KR" altLang="en-US" dirty="0" err="1"/>
              <a:t>좋아보였음</a:t>
            </a:r>
            <a:endParaRPr lang="ko-KR" altLang="en-US" dirty="0"/>
          </a:p>
          <a:p>
            <a:r>
              <a:rPr lang="ko-KR" altLang="en-US" dirty="0"/>
              <a:t>회사에서 이루고 </a:t>
            </a:r>
            <a:r>
              <a:rPr lang="ko-KR" altLang="en-US" dirty="0" err="1"/>
              <a:t>싶은거</a:t>
            </a:r>
            <a:r>
              <a:rPr lang="en-US" altLang="ko-KR" dirty="0"/>
              <a:t>: </a:t>
            </a:r>
            <a:r>
              <a:rPr lang="ko-KR" altLang="en-US" dirty="0"/>
              <a:t>이 회사에서는 맵 제작을 할 때에 각자의 이니셜과 숫자를 붙이는 규칙이 있는데 제작한 </a:t>
            </a:r>
            <a:r>
              <a:rPr lang="ko-KR" altLang="en-US" dirty="0" err="1"/>
              <a:t>맵이</a:t>
            </a:r>
            <a:r>
              <a:rPr lang="ko-KR" altLang="en-US" dirty="0"/>
              <a:t> </a:t>
            </a:r>
            <a:r>
              <a:rPr lang="en-US" altLang="ko-KR" dirty="0"/>
              <a:t>1,000</a:t>
            </a:r>
            <a:r>
              <a:rPr lang="ko-KR" altLang="en-US" dirty="0"/>
              <a:t>개가 넘어가면 이니셜이 하나 더 붙습니다</a:t>
            </a:r>
            <a:r>
              <a:rPr lang="en-US" altLang="ko-KR" dirty="0"/>
              <a:t>. </a:t>
            </a:r>
            <a:r>
              <a:rPr lang="ko-KR" altLang="en-US" dirty="0"/>
              <a:t>이 이니셜을 나도 붙여 나가고 싶음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CE3F030F-973A-FA0B-65C1-18238037B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958" y="316582"/>
            <a:ext cx="6382641" cy="29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062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C3D7E-1D15-BC2A-B3EE-54BFF8089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B6EBF3-A30B-2778-5430-3C6450D87794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843E3D4-97AD-5F27-9C77-AE83E91DBDC6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F2381C5-30A7-B1C5-A146-7D662799B3F2}"/>
              </a:ext>
            </a:extLst>
          </p:cNvPr>
          <p:cNvSpPr txBox="1"/>
          <p:nvPr/>
        </p:nvSpPr>
        <p:spPr>
          <a:xfrm>
            <a:off x="371122" y="1169833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게임 플레이 경험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129D6A-F27F-7A12-C3FB-FD0EBCC668CA}"/>
              </a:ext>
            </a:extLst>
          </p:cNvPr>
          <p:cNvSpPr txBox="1"/>
          <p:nvPr/>
        </p:nvSpPr>
        <p:spPr>
          <a:xfrm>
            <a:off x="3048000" y="1307114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무슨 경험</a:t>
            </a:r>
            <a:r>
              <a:rPr lang="en-US" altLang="ko-KR" dirty="0"/>
              <a:t>? </a:t>
            </a:r>
            <a:r>
              <a:rPr lang="ko-KR" altLang="en-US" dirty="0" err="1"/>
              <a:t>쿠키런</a:t>
            </a:r>
            <a:r>
              <a:rPr lang="ko-KR" altLang="en-US" dirty="0"/>
              <a:t> 퍼즐월드 경험 </a:t>
            </a:r>
            <a:r>
              <a:rPr lang="en-US" altLang="ko-KR" dirty="0"/>
              <a:t>2</a:t>
            </a:r>
            <a:r>
              <a:rPr lang="ko-KR" altLang="en-US" dirty="0" err="1"/>
              <a:t>년정도</a:t>
            </a:r>
            <a:r>
              <a:rPr lang="ko-KR" altLang="en-US" dirty="0"/>
              <a:t> 해당 게임을 죽어라 플레이 했음 캐릭터의 스킬을 쓴다는 특징에 흥미를 느껴 플레이 했지만 시간이 지날 수록 캐릭터의 능력에 의존하게 되는 레벨디자인과 비슷한 스테이지의 등장이 보였음</a:t>
            </a:r>
            <a:br>
              <a:rPr lang="ko-KR" altLang="en-US" dirty="0"/>
            </a:br>
            <a:r>
              <a:rPr lang="ko-KR" altLang="en-US" dirty="0"/>
              <a:t>끝까지 플레이 하였지만 그만큼 재미가 떨어졌음 이때 접해본 게임이 </a:t>
            </a:r>
            <a:r>
              <a:rPr lang="ko-KR" altLang="en-US" dirty="0" err="1"/>
              <a:t>포코포코임</a:t>
            </a:r>
            <a:r>
              <a:rPr lang="ko-KR" altLang="en-US" dirty="0"/>
              <a:t> </a:t>
            </a:r>
            <a:r>
              <a:rPr lang="ko-KR" altLang="en-US" dirty="0" err="1"/>
              <a:t>포코포코를</a:t>
            </a:r>
            <a:r>
              <a:rPr lang="ko-KR" altLang="en-US" dirty="0"/>
              <a:t> 플레이 해보자 게임의 난이도가 점진적으로 올라감을 잘 느꼈고 특정 챕터 이후로 등장하는 새로운 장애물 요소에 대한 난이도도 적당함을 느꼈음</a:t>
            </a:r>
            <a:br>
              <a:rPr lang="ko-KR" altLang="en-US" dirty="0"/>
            </a:br>
            <a:r>
              <a:rPr lang="ko-KR" altLang="en-US" dirty="0"/>
              <a:t>다만 </a:t>
            </a:r>
            <a:r>
              <a:rPr lang="ko-KR" altLang="en-US" dirty="0" err="1"/>
              <a:t>쿠키런</a:t>
            </a:r>
            <a:r>
              <a:rPr lang="ko-KR" altLang="en-US" dirty="0"/>
              <a:t> 퍼즐월드와 다르게 이 게임은 특정 요소의 의존을 할 수 없기 </a:t>
            </a:r>
            <a:r>
              <a:rPr lang="ko-KR" altLang="en-US" dirty="0" err="1"/>
              <a:t>떄문에</a:t>
            </a:r>
            <a:r>
              <a:rPr lang="ko-KR" altLang="en-US" dirty="0"/>
              <a:t> 순전히 전략과 운에 의존하는 플레이를 하게 되어서 막히는 스테이지가 등장하면 여러 번 </a:t>
            </a:r>
            <a:r>
              <a:rPr lang="ko-KR" altLang="en-US" dirty="0" err="1"/>
              <a:t>도전해야하는</a:t>
            </a:r>
            <a:r>
              <a:rPr lang="ko-KR" altLang="en-US" dirty="0"/>
              <a:t> 경향이 생김 게임 플레이 경험에 대한 내용을 자소서로 정리 및 작성해주라 </a:t>
            </a:r>
          </a:p>
        </p:txBody>
      </p:sp>
    </p:spTree>
    <p:extLst>
      <p:ext uri="{BB962C8B-B14F-4D97-AF65-F5344CB8AC3E}">
        <p14:creationId xmlns:p14="http://schemas.microsoft.com/office/powerpoint/2010/main" val="233642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76C56-7A13-2E81-887C-21E1AE2BD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3CEA50-B3C1-5A58-C780-30C2215B56CE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E566186-2BBB-1F6B-F56E-0CC983C162E1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0C68995-7AA6-BEE7-E96E-BE7F3363C97B}"/>
              </a:ext>
            </a:extLst>
          </p:cNvPr>
          <p:cNvSpPr txBox="1"/>
          <p:nvPr/>
        </p:nvSpPr>
        <p:spPr>
          <a:xfrm>
            <a:off x="371122" y="1169833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직무관련경험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044E60-B71F-93B3-4982-08D52CA9D525}"/>
              </a:ext>
            </a:extLst>
          </p:cNvPr>
          <p:cNvSpPr txBox="1"/>
          <p:nvPr/>
        </p:nvSpPr>
        <p:spPr>
          <a:xfrm>
            <a:off x="3048000" y="1861112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대학교 재학하면서 </a:t>
            </a:r>
            <a:r>
              <a:rPr lang="en-US" altLang="ko-KR" dirty="0"/>
              <a:t>5</a:t>
            </a:r>
            <a:r>
              <a:rPr lang="ko-KR" altLang="en-US" dirty="0"/>
              <a:t>개의 게임을 만들어 봤음 직접 </a:t>
            </a:r>
            <a:r>
              <a:rPr lang="en-US" altLang="ko-KR" dirty="0"/>
              <a:t>3</a:t>
            </a:r>
            <a:r>
              <a:rPr lang="ko-KR" altLang="en-US" dirty="0"/>
              <a:t>개의 게임을 개발하고 본격적으로 </a:t>
            </a:r>
            <a:r>
              <a:rPr lang="en-US" altLang="ko-KR" dirty="0"/>
              <a:t>2</a:t>
            </a:r>
            <a:r>
              <a:rPr lang="ko-KR" altLang="en-US" dirty="0"/>
              <a:t>개의 게임을 기획자로써 참여하여 개발을 해봄 기획자로 게임 개발을 진행하며 전자정보융합전공 수업으로 영남대에서 </a:t>
            </a:r>
            <a:r>
              <a:rPr lang="en-US" altLang="ko-KR" dirty="0"/>
              <a:t>AI</a:t>
            </a:r>
            <a:r>
              <a:rPr lang="ko-KR" altLang="en-US" dirty="0"/>
              <a:t>와 데이터 분석에 대한 수업을 들었고 이 경험을 통해 </a:t>
            </a:r>
            <a:br>
              <a:rPr lang="ko-KR" altLang="en-US" dirty="0"/>
            </a:br>
            <a:r>
              <a:rPr lang="ko-KR" altLang="en-US" dirty="0"/>
              <a:t>기획문서의 데이터 테이블 작성법과 데이터 분석을 통한 레벨디자인과 컨텐츠 기획의 실력을 </a:t>
            </a:r>
            <a:r>
              <a:rPr lang="ko-KR" altLang="en-US" dirty="0" err="1"/>
              <a:t>길러봤음</a:t>
            </a:r>
            <a:r>
              <a:rPr lang="ko-KR" altLang="en-US" dirty="0"/>
              <a:t> 이런 경험을 기반으로 제작한 게임 </a:t>
            </a:r>
            <a:r>
              <a:rPr lang="en-US" altLang="ko-KR" dirty="0"/>
              <a:t>POLA</a:t>
            </a:r>
            <a:r>
              <a:rPr lang="ko-KR" altLang="en-US" dirty="0"/>
              <a:t>는 경희대학교 실감미디어 대회를 통해서 장려상 수상 </a:t>
            </a:r>
            <a:r>
              <a:rPr lang="ko-KR" altLang="en-US" dirty="0" err="1"/>
              <a:t>호텔와즈마</a:t>
            </a:r>
            <a:r>
              <a:rPr lang="ko-KR" altLang="en-US" dirty="0"/>
              <a:t> 게임은 </a:t>
            </a:r>
            <a:r>
              <a:rPr lang="en-US" altLang="ko-KR" dirty="0"/>
              <a:t>6</a:t>
            </a:r>
            <a:r>
              <a:rPr lang="ko-KR" altLang="en-US" dirty="0"/>
              <a:t>번의 전시 </a:t>
            </a:r>
            <a:r>
              <a:rPr lang="en-US" altLang="ko-KR" dirty="0"/>
              <a:t>1</a:t>
            </a:r>
            <a:r>
              <a:rPr lang="ko-KR" altLang="en-US" dirty="0"/>
              <a:t>번의 지원사업 </a:t>
            </a:r>
            <a:r>
              <a:rPr lang="ko-KR" altLang="en-US" dirty="0" err="1"/>
              <a:t>인디크래프트</a:t>
            </a:r>
            <a:r>
              <a:rPr lang="ko-KR" altLang="en-US" dirty="0"/>
              <a:t> </a:t>
            </a:r>
            <a:r>
              <a:rPr lang="en-US" altLang="ko-KR" dirty="0"/>
              <a:t>top 20 </a:t>
            </a:r>
            <a:r>
              <a:rPr lang="ko-KR" altLang="en-US" dirty="0"/>
              <a:t>입상에 출시 및 운영까지 경험을 해봤음 이걸로 다시 작성해주라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CBDA157-FB48-0273-6BD5-A9422F063D33}"/>
              </a:ext>
            </a:extLst>
          </p:cNvPr>
          <p:cNvSpPr txBox="1"/>
          <p:nvPr/>
        </p:nvSpPr>
        <p:spPr>
          <a:xfrm>
            <a:off x="3048000" y="515614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/>
              <a:t>호텔와즈마</a:t>
            </a:r>
            <a:r>
              <a:rPr lang="ko-KR" altLang="en-US" dirty="0"/>
              <a:t> 출시로 </a:t>
            </a:r>
            <a:r>
              <a:rPr lang="en-US" altLang="ko-KR" dirty="0"/>
              <a:t>1,045</a:t>
            </a:r>
            <a:r>
              <a:rPr lang="ko-KR" altLang="en-US" dirty="0"/>
              <a:t>달려 수익창출도 포함해서 </a:t>
            </a:r>
            <a:r>
              <a:rPr lang="ko-KR" altLang="en-US" dirty="0" err="1"/>
              <a:t>재작성해줘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6126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810F5-3C7E-0960-1649-C836C12C3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사람, 의류, 인간의 얼굴, 넥타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E6A4935-79C0-F1ED-6919-DC926D892E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98" y="1633034"/>
            <a:ext cx="2478309" cy="33206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1449EE-7ED1-0F39-8BE9-96FF736BA31E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이력사항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90308E1-BD57-DB89-67FA-56639C8669C7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id="{96A19A4A-21EF-B5A6-286D-388573C125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8782344"/>
              </p:ext>
            </p:extLst>
          </p:nvPr>
        </p:nvGraphicFramePr>
        <p:xfrm>
          <a:off x="634999" y="4953654"/>
          <a:ext cx="3283858" cy="1097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2487">
                  <a:extLst>
                    <a:ext uri="{9D8B030D-6E8A-4147-A177-3AD203B41FA5}">
                      <a16:colId xmlns:a16="http://schemas.microsoft.com/office/drawing/2014/main" val="1864516725"/>
                    </a:ext>
                  </a:extLst>
                </a:gridCol>
                <a:gridCol w="2671371">
                  <a:extLst>
                    <a:ext uri="{9D8B030D-6E8A-4147-A177-3AD203B41FA5}">
                      <a16:colId xmlns:a16="http://schemas.microsoft.com/office/drawing/2014/main" val="350291345"/>
                    </a:ext>
                  </a:extLst>
                </a:gridCol>
              </a:tblGrid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Name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박준기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681827"/>
                  </a:ext>
                </a:extLst>
              </a:tr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Tell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010 2940 3134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422"/>
                  </a:ext>
                </a:extLst>
              </a:tr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Addr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대구광역시 동구 </a:t>
                      </a:r>
                      <a:r>
                        <a:rPr lang="ko-KR" altLang="en-US" sz="1200" dirty="0" err="1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효목</a:t>
                      </a:r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449628"/>
                  </a:ext>
                </a:extLst>
              </a:tr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Email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nocash1234@naver.com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415978"/>
                  </a:ext>
                </a:extLst>
              </a:tr>
            </a:tbl>
          </a:graphicData>
        </a:graphic>
      </p:graphicFrame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766936-FAB3-BB18-83AF-A30EC4E83F9C}"/>
              </a:ext>
            </a:extLst>
          </p:cNvPr>
          <p:cNvGrpSpPr/>
          <p:nvPr/>
        </p:nvGrpSpPr>
        <p:grpSpPr>
          <a:xfrm>
            <a:off x="4177501" y="1762138"/>
            <a:ext cx="7652034" cy="4288796"/>
            <a:chOff x="4275218" y="1807922"/>
            <a:chExt cx="7652034" cy="4288796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39962154-F69A-A780-2760-58D48C43C4AB}"/>
                </a:ext>
              </a:extLst>
            </p:cNvPr>
            <p:cNvGrpSpPr/>
            <p:nvPr/>
          </p:nvGrpSpPr>
          <p:grpSpPr>
            <a:xfrm>
              <a:off x="4283875" y="3873699"/>
              <a:ext cx="7643377" cy="2223019"/>
              <a:chOff x="4283875" y="3873699"/>
              <a:chExt cx="7643377" cy="2223019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4B63CF89-D70B-89C3-2402-3872033C6518}"/>
                  </a:ext>
                </a:extLst>
              </p:cNvPr>
              <p:cNvSpPr txBox="1"/>
              <p:nvPr/>
            </p:nvSpPr>
            <p:spPr>
              <a:xfrm>
                <a:off x="4283875" y="3874842"/>
                <a:ext cx="6078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기술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64E4D2B-B633-F878-A4D6-30C6CD783260}"/>
                  </a:ext>
                </a:extLst>
              </p:cNvPr>
              <p:cNvSpPr txBox="1"/>
              <p:nvPr/>
            </p:nvSpPr>
            <p:spPr>
              <a:xfrm>
                <a:off x="7669332" y="3873699"/>
                <a:ext cx="10310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수상이력</a:t>
                </a:r>
              </a:p>
            </p:txBody>
          </p:sp>
          <p:grpSp>
            <p:nvGrpSpPr>
              <p:cNvPr id="105" name="그룹 104">
                <a:extLst>
                  <a:ext uri="{FF2B5EF4-FFF2-40B4-BE49-F238E27FC236}">
                    <a16:creationId xmlns:a16="http://schemas.microsoft.com/office/drawing/2014/main" id="{3CF5F004-41A5-F320-0A7C-B2A1B3437F84}"/>
                  </a:ext>
                </a:extLst>
              </p:cNvPr>
              <p:cNvGrpSpPr/>
              <p:nvPr/>
            </p:nvGrpSpPr>
            <p:grpSpPr>
              <a:xfrm>
                <a:off x="7666150" y="4308006"/>
                <a:ext cx="4261102" cy="1788712"/>
                <a:chOff x="7834826" y="5341384"/>
                <a:chExt cx="4261102" cy="1788712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F6F8BDA-6C3F-E437-7CBA-37C6A66DCDDE}"/>
                    </a:ext>
                  </a:extLst>
                </p:cNvPr>
                <p:cNvSpPr txBox="1"/>
                <p:nvPr/>
              </p:nvSpPr>
              <p:spPr>
                <a:xfrm>
                  <a:off x="7834826" y="5341384"/>
                  <a:ext cx="384714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마이크로디그리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EXPO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우수상 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50DD05D8-260D-5067-C3B0-F9DB48404CBC}"/>
                    </a:ext>
                  </a:extLst>
                </p:cNvPr>
                <p:cNvSpPr txBox="1"/>
                <p:nvPr/>
              </p:nvSpPr>
              <p:spPr>
                <a:xfrm>
                  <a:off x="7834826" y="5646804"/>
                  <a:ext cx="384714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1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마이크로디그리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EXPO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우수상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FC4A3DB0-8B81-0F1B-ACCA-15CFB8AC871F}"/>
                    </a:ext>
                  </a:extLst>
                </p:cNvPr>
                <p:cNvSpPr txBox="1"/>
                <p:nvPr/>
              </p:nvSpPr>
              <p:spPr>
                <a:xfrm>
                  <a:off x="7834826" y="5952224"/>
                  <a:ext cx="293702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캡스톤디자인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경진대회 장려상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11CA4B7-B2D6-54FF-FEC5-B913F66066F7}"/>
                    </a:ext>
                  </a:extLst>
                </p:cNvPr>
                <p:cNvSpPr txBox="1"/>
                <p:nvPr/>
              </p:nvSpPr>
              <p:spPr>
                <a:xfrm>
                  <a:off x="7834826" y="6563064"/>
                  <a:ext cx="3692036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마이크로디그리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EXPO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우수상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238E733A-B52A-04EF-D83B-2415D2F1CB9A}"/>
                    </a:ext>
                  </a:extLst>
                </p:cNvPr>
                <p:cNvSpPr txBox="1"/>
                <p:nvPr/>
              </p:nvSpPr>
              <p:spPr>
                <a:xfrm>
                  <a:off x="7834826" y="6257644"/>
                  <a:ext cx="4261102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제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회 실감미디어 혁신공유대학 실감미디어 경진대회 장려상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49AF975B-1CE0-D6DC-FF58-71167309D108}"/>
                    </a:ext>
                  </a:extLst>
                </p:cNvPr>
                <p:cNvSpPr txBox="1"/>
                <p:nvPr/>
              </p:nvSpPr>
              <p:spPr>
                <a:xfrm>
                  <a:off x="7834826" y="6868486"/>
                  <a:ext cx="266611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2024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인디크래프트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첼린저부문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top 20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입상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id="{3E40B5B1-A4D9-2AC1-0AE2-7834F53F803C}"/>
                  </a:ext>
                </a:extLst>
              </p:cNvPr>
              <p:cNvGrpSpPr/>
              <p:nvPr/>
            </p:nvGrpSpPr>
            <p:grpSpPr>
              <a:xfrm>
                <a:off x="4283875" y="4408124"/>
                <a:ext cx="2883017" cy="1525630"/>
                <a:chOff x="4454876" y="4312127"/>
                <a:chExt cx="2883017" cy="1525630"/>
              </a:xfrm>
            </p:grpSpPr>
            <p:grpSp>
              <p:nvGrpSpPr>
                <p:cNvPr id="102" name="그룹 101">
                  <a:extLst>
                    <a:ext uri="{FF2B5EF4-FFF2-40B4-BE49-F238E27FC236}">
                      <a16:creationId xmlns:a16="http://schemas.microsoft.com/office/drawing/2014/main" id="{05F8FE3D-1462-6219-C620-9091323BE368}"/>
                    </a:ext>
                  </a:extLst>
                </p:cNvPr>
                <p:cNvGrpSpPr/>
                <p:nvPr/>
              </p:nvGrpSpPr>
              <p:grpSpPr>
                <a:xfrm>
                  <a:off x="4612989" y="4312127"/>
                  <a:ext cx="2555845" cy="1246786"/>
                  <a:chOff x="4718000" y="4312127"/>
                  <a:chExt cx="2555845" cy="1246786"/>
                </a:xfrm>
              </p:grpSpPr>
              <p:pic>
                <p:nvPicPr>
                  <p:cNvPr id="83" name="그림 82" descr="스크린샷, 일렉트릭 블루, 그래픽, 폰트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54902F84-69DB-F075-C57B-77E5C160A22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913845" y="4326594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1" name="그림 90" descr="디자인, 흑백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A2839EF5-BF64-97D0-8A25-1C9BFD84C42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913845" y="5198913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3" name="그림 92" descr="그래픽, 로고, 스크린샷, 폰트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C01ED6A5-D854-4DAF-E963-47188523A0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815922" y="4326594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5" name="그림 94" descr="상징, 스크린샷, 그래픽, 폰트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C41A6ABF-8937-212E-6E5C-31D05B7E218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718000" y="4312127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7" name="그림 96" descr="그래픽, 폰트, 상징, 로고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5141F28F-AC9E-EA92-DAB3-9E76A04C063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720165" y="5203132"/>
                    <a:ext cx="360000" cy="351563"/>
                  </a:xfrm>
                  <a:prstGeom prst="rect">
                    <a:avLst/>
                  </a:prstGeom>
                </p:spPr>
              </p:pic>
              <p:pic>
                <p:nvPicPr>
                  <p:cNvPr id="99" name="그림 98" descr="그래픽, 스크린샷, 폰트, 로고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69B3A6C3-2C54-1B2D-3988-B1214D088EA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815923" y="5203481"/>
                    <a:ext cx="360000" cy="350865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5" name="그룹 114">
                  <a:extLst>
                    <a:ext uri="{FF2B5EF4-FFF2-40B4-BE49-F238E27FC236}">
                      <a16:creationId xmlns:a16="http://schemas.microsoft.com/office/drawing/2014/main" id="{E09195B9-AB4D-5E2D-5871-AA12E4801323}"/>
                    </a:ext>
                  </a:extLst>
                </p:cNvPr>
                <p:cNvGrpSpPr/>
                <p:nvPr/>
              </p:nvGrpSpPr>
              <p:grpSpPr>
                <a:xfrm>
                  <a:off x="4454876" y="4738210"/>
                  <a:ext cx="2883017" cy="276999"/>
                  <a:chOff x="4454876" y="4738210"/>
                  <a:chExt cx="2883017" cy="276999"/>
                </a:xfrm>
              </p:grpSpPr>
              <p:sp>
                <p:nvSpPr>
                  <p:cNvPr id="109" name="TextBox 108">
                    <a:extLst>
                      <a:ext uri="{FF2B5EF4-FFF2-40B4-BE49-F238E27FC236}">
                        <a16:creationId xmlns:a16="http://schemas.microsoft.com/office/drawing/2014/main" id="{ACC3EA89-59D9-D531-978C-7A62ED1B54D8}"/>
                      </a:ext>
                    </a:extLst>
                  </p:cNvPr>
                  <p:cNvSpPr txBox="1"/>
                  <p:nvPr/>
                </p:nvSpPr>
                <p:spPr>
                  <a:xfrm>
                    <a:off x="4454876" y="4738210"/>
                    <a:ext cx="6981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ko-KR" altLang="en-US" sz="12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중급</a:t>
                    </a:r>
                    <a:endPara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5FED7E29-A321-BC57-B8A4-E7B34F70FF76}"/>
                      </a:ext>
                    </a:extLst>
                  </p:cNvPr>
                  <p:cNvSpPr txBox="1"/>
                  <p:nvPr/>
                </p:nvSpPr>
                <p:spPr>
                  <a:xfrm>
                    <a:off x="5541851" y="4738210"/>
                    <a:ext cx="6981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ko-KR" altLang="en-US" sz="12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중급</a:t>
                    </a:r>
                    <a:endPara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sp>
                <p:nvSpPr>
                  <p:cNvPr id="111" name="TextBox 110">
                    <a:extLst>
                      <a:ext uri="{FF2B5EF4-FFF2-40B4-BE49-F238E27FC236}">
                        <a16:creationId xmlns:a16="http://schemas.microsoft.com/office/drawing/2014/main" id="{8BA569B7-A35D-496E-571A-0686549FB822}"/>
                      </a:ext>
                    </a:extLst>
                  </p:cNvPr>
                  <p:cNvSpPr txBox="1"/>
                  <p:nvPr/>
                </p:nvSpPr>
                <p:spPr>
                  <a:xfrm>
                    <a:off x="6639774" y="4738210"/>
                    <a:ext cx="6981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ko-KR" altLang="en-US" sz="120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중급</a:t>
                    </a:r>
                    <a:endPara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69EC1B0D-EAD8-A3E7-C94D-3E3490D14A63}"/>
                    </a:ext>
                  </a:extLst>
                </p:cNvPr>
                <p:cNvSpPr txBox="1"/>
                <p:nvPr/>
              </p:nvSpPr>
              <p:spPr>
                <a:xfrm>
                  <a:off x="6639774" y="5560758"/>
                  <a:ext cx="6981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중급</a:t>
                  </a:r>
                  <a:endParaRPr lang="en-US" altLang="ko-KR" sz="12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13" name="TextBox 112">
                  <a:extLst>
                    <a:ext uri="{FF2B5EF4-FFF2-40B4-BE49-F238E27FC236}">
                      <a16:creationId xmlns:a16="http://schemas.microsoft.com/office/drawing/2014/main" id="{44D4B5E3-0381-35C8-3224-439AE8C8694F}"/>
                    </a:ext>
                  </a:extLst>
                </p:cNvPr>
                <p:cNvSpPr txBox="1"/>
                <p:nvPr/>
              </p:nvSpPr>
              <p:spPr>
                <a:xfrm>
                  <a:off x="5541851" y="5560758"/>
                  <a:ext cx="6981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초급</a:t>
                  </a:r>
                  <a:endParaRPr lang="en-US" altLang="ko-KR" sz="12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14" name="TextBox 113">
                  <a:extLst>
                    <a:ext uri="{FF2B5EF4-FFF2-40B4-BE49-F238E27FC236}">
                      <a16:creationId xmlns:a16="http://schemas.microsoft.com/office/drawing/2014/main" id="{6FC3D900-C131-8D50-8A20-690BDA36ECDB}"/>
                    </a:ext>
                  </a:extLst>
                </p:cNvPr>
                <p:cNvSpPr txBox="1"/>
                <p:nvPr/>
              </p:nvSpPr>
              <p:spPr>
                <a:xfrm>
                  <a:off x="4454876" y="5560758"/>
                  <a:ext cx="6981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초급</a:t>
                  </a:r>
                  <a:endParaRPr lang="en-US" altLang="ko-KR" sz="12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37" name="그룹 136">
              <a:extLst>
                <a:ext uri="{FF2B5EF4-FFF2-40B4-BE49-F238E27FC236}">
                  <a16:creationId xmlns:a16="http://schemas.microsoft.com/office/drawing/2014/main" id="{E39F7B4D-C698-2F63-2711-C5B18785F9F9}"/>
                </a:ext>
              </a:extLst>
            </p:cNvPr>
            <p:cNvGrpSpPr/>
            <p:nvPr/>
          </p:nvGrpSpPr>
          <p:grpSpPr>
            <a:xfrm>
              <a:off x="7666150" y="1807922"/>
              <a:ext cx="2836133" cy="1594775"/>
              <a:chOff x="7666150" y="1807922"/>
              <a:chExt cx="2836133" cy="1594775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88CE351-1231-E7C3-57F4-394828DAD98D}"/>
                  </a:ext>
                </a:extLst>
              </p:cNvPr>
              <p:cNvSpPr txBox="1"/>
              <p:nvPr/>
            </p:nvSpPr>
            <p:spPr>
              <a:xfrm>
                <a:off x="7669332" y="1807922"/>
                <a:ext cx="10310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프로젝트</a:t>
                </a:r>
              </a:p>
            </p:txBody>
          </p:sp>
          <p:grpSp>
            <p:nvGrpSpPr>
              <p:cNvPr id="123" name="그룹 122">
                <a:extLst>
                  <a:ext uri="{FF2B5EF4-FFF2-40B4-BE49-F238E27FC236}">
                    <a16:creationId xmlns:a16="http://schemas.microsoft.com/office/drawing/2014/main" id="{4118E5F0-0635-01CF-6EEE-D98F4AA05569}"/>
                  </a:ext>
                </a:extLst>
              </p:cNvPr>
              <p:cNvGrpSpPr/>
              <p:nvPr/>
            </p:nvGrpSpPr>
            <p:grpSpPr>
              <a:xfrm>
                <a:off x="7666150" y="2198600"/>
                <a:ext cx="2836133" cy="307777"/>
                <a:chOff x="7666150" y="2198600"/>
                <a:chExt cx="2836133" cy="307777"/>
              </a:xfrm>
            </p:grpSpPr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EF649355-48F9-645E-7340-DFEDB92C654D}"/>
                    </a:ext>
                  </a:extLst>
                </p:cNvPr>
                <p:cNvSpPr txBox="1"/>
                <p:nvPr/>
              </p:nvSpPr>
              <p:spPr>
                <a:xfrm>
                  <a:off x="7666150" y="2198600"/>
                  <a:ext cx="170678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HOTEL</a:t>
                  </a:r>
                  <a:r>
                    <a:rPr lang="ko-KR" altLang="en-US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WAZUMA</a:t>
                  </a:r>
                </a:p>
              </p:txBody>
            </p:sp>
            <p:sp>
              <p:nvSpPr>
                <p:cNvPr id="117" name="TextBox 116">
                  <a:extLst>
                    <a:ext uri="{FF2B5EF4-FFF2-40B4-BE49-F238E27FC236}">
                      <a16:creationId xmlns:a16="http://schemas.microsoft.com/office/drawing/2014/main" id="{2C919B8B-E868-4184-098B-C4CEBCD10873}"/>
                    </a:ext>
                  </a:extLst>
                </p:cNvPr>
                <p:cNvSpPr txBox="1"/>
                <p:nvPr/>
              </p:nvSpPr>
              <p:spPr>
                <a:xfrm>
                  <a:off x="9134660" y="2244767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2024.02~2024.12</a:t>
                  </a:r>
                </a:p>
              </p:txBody>
            </p:sp>
          </p:grpSp>
          <p:grpSp>
            <p:nvGrpSpPr>
              <p:cNvPr id="128" name="그룹 127">
                <a:extLst>
                  <a:ext uri="{FF2B5EF4-FFF2-40B4-BE49-F238E27FC236}">
                    <a16:creationId xmlns:a16="http://schemas.microsoft.com/office/drawing/2014/main" id="{2B0D89A4-300B-BB60-068D-197D69AD1366}"/>
                  </a:ext>
                </a:extLst>
              </p:cNvPr>
              <p:cNvGrpSpPr/>
              <p:nvPr/>
            </p:nvGrpSpPr>
            <p:grpSpPr>
              <a:xfrm>
                <a:off x="7666150" y="2489328"/>
                <a:ext cx="1909261" cy="307777"/>
                <a:chOff x="7666150" y="2489328"/>
                <a:chExt cx="1909261" cy="307777"/>
              </a:xfrm>
            </p:grpSpPr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4093736-8339-6C85-2F56-C5D1BF1F0B7D}"/>
                    </a:ext>
                  </a:extLst>
                </p:cNvPr>
                <p:cNvSpPr txBox="1"/>
                <p:nvPr/>
              </p:nvSpPr>
              <p:spPr>
                <a:xfrm>
                  <a:off x="7666150" y="2489328"/>
                  <a:ext cx="698119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POLA</a:t>
                  </a:r>
                </a:p>
              </p:txBody>
            </p:sp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72D3A4C4-A6BF-8680-8F3A-5921A22A3B31}"/>
                    </a:ext>
                  </a:extLst>
                </p:cNvPr>
                <p:cNvSpPr txBox="1"/>
                <p:nvPr/>
              </p:nvSpPr>
              <p:spPr>
                <a:xfrm>
                  <a:off x="8207788" y="2535495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2023.10~2024.12</a:t>
                  </a:r>
                </a:p>
              </p:txBody>
            </p:sp>
          </p:grpSp>
          <p:grpSp>
            <p:nvGrpSpPr>
              <p:cNvPr id="125" name="그룹 124">
                <a:extLst>
                  <a:ext uri="{FF2B5EF4-FFF2-40B4-BE49-F238E27FC236}">
                    <a16:creationId xmlns:a16="http://schemas.microsoft.com/office/drawing/2014/main" id="{740E612C-4482-D167-8ABC-22853FBE8727}"/>
                  </a:ext>
                </a:extLst>
              </p:cNvPr>
              <p:cNvGrpSpPr/>
              <p:nvPr/>
            </p:nvGrpSpPr>
            <p:grpSpPr>
              <a:xfrm>
                <a:off x="7666150" y="2789107"/>
                <a:ext cx="2221014" cy="307777"/>
                <a:chOff x="7666150" y="2789107"/>
                <a:chExt cx="2221014" cy="307777"/>
              </a:xfrm>
            </p:grpSpPr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87B19F7A-C4AC-BDA0-CAC1-957A5E34B4EC}"/>
                    </a:ext>
                  </a:extLst>
                </p:cNvPr>
                <p:cNvSpPr txBox="1"/>
                <p:nvPr/>
              </p:nvSpPr>
              <p:spPr>
                <a:xfrm>
                  <a:off x="7666150" y="2789107"/>
                  <a:ext cx="108327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캐슬 디펜스</a:t>
                  </a:r>
                  <a:endPara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7A2C2379-59B7-93BC-CD8C-6D5DE859E20E}"/>
                    </a:ext>
                  </a:extLst>
                </p:cNvPr>
                <p:cNvSpPr txBox="1"/>
                <p:nvPr/>
              </p:nvSpPr>
              <p:spPr>
                <a:xfrm>
                  <a:off x="8519541" y="2835274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2022.10~2022.12</a:t>
                  </a:r>
                </a:p>
              </p:txBody>
            </p:sp>
          </p:grpSp>
          <p:grpSp>
            <p:nvGrpSpPr>
              <p:cNvPr id="134" name="그룹 133">
                <a:extLst>
                  <a:ext uri="{FF2B5EF4-FFF2-40B4-BE49-F238E27FC236}">
                    <a16:creationId xmlns:a16="http://schemas.microsoft.com/office/drawing/2014/main" id="{8C1CE9CC-79B6-FCB2-0F16-2E5EFBE553F1}"/>
                  </a:ext>
                </a:extLst>
              </p:cNvPr>
              <p:cNvGrpSpPr/>
              <p:nvPr/>
            </p:nvGrpSpPr>
            <p:grpSpPr>
              <a:xfrm>
                <a:off x="7666150" y="3094920"/>
                <a:ext cx="2401856" cy="307777"/>
                <a:chOff x="7666150" y="3094920"/>
                <a:chExt cx="2401856" cy="307777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447A4E3D-B7F5-C8E1-CFEB-7C9EAF1BEEA2}"/>
                    </a:ext>
                  </a:extLst>
                </p:cNvPr>
                <p:cNvSpPr txBox="1"/>
                <p:nvPr/>
              </p:nvSpPr>
              <p:spPr>
                <a:xfrm>
                  <a:off x="7666150" y="3094920"/>
                  <a:ext cx="116089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컬러 </a:t>
                  </a:r>
                  <a:r>
                    <a:rPr lang="ko-KR" altLang="en-US" sz="140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디텍티브</a:t>
                  </a:r>
                  <a:endPara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22" name="TextBox 121">
                  <a:extLst>
                    <a:ext uri="{FF2B5EF4-FFF2-40B4-BE49-F238E27FC236}">
                      <a16:creationId xmlns:a16="http://schemas.microsoft.com/office/drawing/2014/main" id="{9D018552-59EF-CA03-02C7-D1B06DC22E8A}"/>
                    </a:ext>
                  </a:extLst>
                </p:cNvPr>
                <p:cNvSpPr txBox="1"/>
                <p:nvPr/>
              </p:nvSpPr>
              <p:spPr>
                <a:xfrm>
                  <a:off x="8700383" y="3141087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2022.04~2022.06</a:t>
                  </a:r>
                </a:p>
              </p:txBody>
            </p:sp>
          </p:grpSp>
        </p:grpSp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DCAB3CB3-C989-EB7C-65D4-88EC3F393A1D}"/>
                </a:ext>
              </a:extLst>
            </p:cNvPr>
            <p:cNvGrpSpPr/>
            <p:nvPr/>
          </p:nvGrpSpPr>
          <p:grpSpPr>
            <a:xfrm>
              <a:off x="4275218" y="1846080"/>
              <a:ext cx="2666114" cy="1525839"/>
              <a:chOff x="4275218" y="1846080"/>
              <a:chExt cx="2666114" cy="15258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21ED2FA-1965-6A75-193C-1D454C320EBB}"/>
                  </a:ext>
                </a:extLst>
              </p:cNvPr>
              <p:cNvSpPr txBox="1"/>
              <p:nvPr/>
            </p:nvSpPr>
            <p:spPr>
              <a:xfrm>
                <a:off x="4283875" y="1846080"/>
                <a:ext cx="607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학력</a:t>
                </a:r>
              </a:p>
            </p:txBody>
          </p:sp>
          <p:grpSp>
            <p:nvGrpSpPr>
              <p:cNvPr id="135" name="그룹 134">
                <a:extLst>
                  <a:ext uri="{FF2B5EF4-FFF2-40B4-BE49-F238E27FC236}">
                    <a16:creationId xmlns:a16="http://schemas.microsoft.com/office/drawing/2014/main" id="{11DE5104-F1E3-0152-162B-AE07482C1F31}"/>
                  </a:ext>
                </a:extLst>
              </p:cNvPr>
              <p:cNvGrpSpPr/>
              <p:nvPr/>
            </p:nvGrpSpPr>
            <p:grpSpPr>
              <a:xfrm>
                <a:off x="4275218" y="2187167"/>
                <a:ext cx="2666114" cy="1184752"/>
                <a:chOff x="4275218" y="2187167"/>
                <a:chExt cx="2666114" cy="1184752"/>
              </a:xfrm>
            </p:grpSpPr>
            <p:grpSp>
              <p:nvGrpSpPr>
                <p:cNvPr id="130" name="그룹 129">
                  <a:extLst>
                    <a:ext uri="{FF2B5EF4-FFF2-40B4-BE49-F238E27FC236}">
                      <a16:creationId xmlns:a16="http://schemas.microsoft.com/office/drawing/2014/main" id="{827A9B6F-DC6A-744C-8956-ECBEA987E48D}"/>
                    </a:ext>
                  </a:extLst>
                </p:cNvPr>
                <p:cNvGrpSpPr/>
                <p:nvPr/>
              </p:nvGrpSpPr>
              <p:grpSpPr>
                <a:xfrm>
                  <a:off x="4275218" y="2187167"/>
                  <a:ext cx="2666114" cy="905534"/>
                  <a:chOff x="4275218" y="2187167"/>
                  <a:chExt cx="2666114" cy="905534"/>
                </a:xfrm>
              </p:grpSpPr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05EE3038-D891-6023-5D3A-3D8418BBC05D}"/>
                      </a:ext>
                    </a:extLst>
                  </p:cNvPr>
                  <p:cNvSpPr txBox="1"/>
                  <p:nvPr/>
                </p:nvSpPr>
                <p:spPr>
                  <a:xfrm>
                    <a:off x="4275218" y="2489327"/>
                    <a:ext cx="2666114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400" dirty="0" err="1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게임모바일공학</a:t>
                    </a:r>
                    <a:r>
                      <a:rPr lang="ko-KR" altLang="en-US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 </a:t>
                    </a:r>
                    <a:r>
                      <a:rPr lang="en-US" altLang="ko-KR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/ </a:t>
                    </a:r>
                    <a:r>
                      <a:rPr lang="ko-KR" altLang="en-US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전자정보융합전공</a:t>
                    </a:r>
                    <a:endPara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grpSp>
                <p:nvGrpSpPr>
                  <p:cNvPr id="129" name="그룹 128">
                    <a:extLst>
                      <a:ext uri="{FF2B5EF4-FFF2-40B4-BE49-F238E27FC236}">
                        <a16:creationId xmlns:a16="http://schemas.microsoft.com/office/drawing/2014/main" id="{C3DDE29F-E66E-18E9-B198-AEEFFA52C9C5}"/>
                      </a:ext>
                    </a:extLst>
                  </p:cNvPr>
                  <p:cNvGrpSpPr/>
                  <p:nvPr/>
                </p:nvGrpSpPr>
                <p:grpSpPr>
                  <a:xfrm>
                    <a:off x="4283875" y="2187167"/>
                    <a:ext cx="2162075" cy="307777"/>
                    <a:chOff x="4283875" y="2187167"/>
                    <a:chExt cx="2162075" cy="307777"/>
                  </a:xfrm>
                </p:grpSpPr>
                <p:sp>
                  <p:nvSpPr>
                    <p:cNvPr id="13" name="TextBox 12">
                      <a:extLst>
                        <a:ext uri="{FF2B5EF4-FFF2-40B4-BE49-F238E27FC236}">
                          <a16:creationId xmlns:a16="http://schemas.microsoft.com/office/drawing/2014/main" id="{3FC34B2A-A480-FD6B-E52A-C6CE2DEDBF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83875" y="2187167"/>
                      <a:ext cx="962123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1400" dirty="0">
                          <a:solidFill>
                            <a:schemeClr val="bg2">
                              <a:lumMod val="25000"/>
                              <a:alpha val="70000"/>
                            </a:schemeClr>
                          </a:solidFill>
                          <a:latin typeface="Pretendard Variable Medium" panose="02000003000000020004" pitchFamily="2" charset="-127"/>
                          <a:ea typeface="Pretendard Variable Medium" panose="02000003000000020004" pitchFamily="2" charset="-127"/>
                          <a:cs typeface="Pretendard Variable Medium" panose="02000003000000020004" pitchFamily="2" charset="-127"/>
                        </a:rPr>
                        <a:t>계명대학교</a:t>
                      </a:r>
                      <a:endParaRPr lang="en-US" altLang="ko-KR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endParaRPr>
                    </a:p>
                  </p:txBody>
                </p:sp>
                <p:sp>
                  <p:nvSpPr>
                    <p:cNvPr id="61" name="TextBox 60">
                      <a:extLst>
                        <a:ext uri="{FF2B5EF4-FFF2-40B4-BE49-F238E27FC236}">
                          <a16:creationId xmlns:a16="http://schemas.microsoft.com/office/drawing/2014/main" id="{594BCBFD-56F4-40EC-0331-3E7B4CDE0A8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094298" y="2233334"/>
                      <a:ext cx="1351652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sz="1050" dirty="0">
                          <a:solidFill>
                            <a:schemeClr val="bg2">
                              <a:lumMod val="25000"/>
                              <a:alpha val="70000"/>
                            </a:schemeClr>
                          </a:solidFill>
                          <a:latin typeface="Pretendard Variable Medium" panose="02000003000000020004" pitchFamily="2" charset="-127"/>
                          <a:ea typeface="Pretendard Variable Medium" panose="02000003000000020004" pitchFamily="2" charset="-127"/>
                          <a:cs typeface="Pretendard Variable Medium" panose="02000003000000020004" pitchFamily="2" charset="-127"/>
                        </a:rPr>
                        <a:t>2019.03~2025.02</a:t>
                      </a:r>
                    </a:p>
                  </p:txBody>
                </p:sp>
              </p:grp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68581BAF-BE8D-811A-53C7-F2EF206C64FB}"/>
                      </a:ext>
                    </a:extLst>
                  </p:cNvPr>
                  <p:cNvSpPr txBox="1"/>
                  <p:nvPr/>
                </p:nvSpPr>
                <p:spPr>
                  <a:xfrm>
                    <a:off x="4283875" y="2784924"/>
                    <a:ext cx="1160895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복수학위 수여</a:t>
                    </a:r>
                    <a:endPara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sp>
              <p:nvSpPr>
                <p:cNvPr id="133" name="TextBox 132">
                  <a:extLst>
                    <a:ext uri="{FF2B5EF4-FFF2-40B4-BE49-F238E27FC236}">
                      <a16:creationId xmlns:a16="http://schemas.microsoft.com/office/drawing/2014/main" id="{72018E8D-BB86-4021-7515-E72632BB5B64}"/>
                    </a:ext>
                  </a:extLst>
                </p:cNvPr>
                <p:cNvSpPr txBox="1"/>
                <p:nvPr/>
              </p:nvSpPr>
              <p:spPr>
                <a:xfrm>
                  <a:off x="4283875" y="3094920"/>
                  <a:ext cx="124104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학점 </a:t>
                  </a:r>
                  <a:r>
                    <a: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: 3.99 / 4.5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886473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6D495-5A84-8710-CA35-F0E87CDFF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DCF536-1BE3-060E-C8BD-8515B426A57E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이력사항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7D1E6AD-1944-37D2-53AC-877404CDFF0D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E2D06CB-BADA-002A-F4DC-E741F67CD33B}"/>
              </a:ext>
            </a:extLst>
          </p:cNvPr>
          <p:cNvSpPr txBox="1"/>
          <p:nvPr/>
        </p:nvSpPr>
        <p:spPr>
          <a:xfrm>
            <a:off x="371122" y="116983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플레이 한 게임</a:t>
            </a:r>
          </a:p>
        </p:txBody>
      </p:sp>
      <p:graphicFrame>
        <p:nvGraphicFramePr>
          <p:cNvPr id="37" name="차트 36">
            <a:extLst>
              <a:ext uri="{FF2B5EF4-FFF2-40B4-BE49-F238E27FC236}">
                <a16:creationId xmlns:a16="http://schemas.microsoft.com/office/drawing/2014/main" id="{2E32F383-4957-01FE-094C-C4C8FBFD08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2434109"/>
              </p:ext>
            </p:extLst>
          </p:nvPr>
        </p:nvGraphicFramePr>
        <p:xfrm>
          <a:off x="5783890" y="959604"/>
          <a:ext cx="6036988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7" name="그룹 16">
            <a:extLst>
              <a:ext uri="{FF2B5EF4-FFF2-40B4-BE49-F238E27FC236}">
                <a16:creationId xmlns:a16="http://schemas.microsoft.com/office/drawing/2014/main" id="{FDB8878C-CFDE-E713-E29C-9D15637EB828}"/>
              </a:ext>
            </a:extLst>
          </p:cNvPr>
          <p:cNvGrpSpPr/>
          <p:nvPr/>
        </p:nvGrpSpPr>
        <p:grpSpPr>
          <a:xfrm>
            <a:off x="672605" y="1852762"/>
            <a:ext cx="1896341" cy="666517"/>
            <a:chOff x="2417018" y="2075109"/>
            <a:chExt cx="1896341" cy="666517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E7B23AD7-D581-C333-2A30-0673C3A05077}"/>
                </a:ext>
              </a:extLst>
            </p:cNvPr>
            <p:cNvGrpSpPr/>
            <p:nvPr/>
          </p:nvGrpSpPr>
          <p:grpSpPr>
            <a:xfrm>
              <a:off x="3083535" y="2102696"/>
              <a:ext cx="1229824" cy="611342"/>
              <a:chOff x="3111837" y="2117387"/>
              <a:chExt cx="1229824" cy="611342"/>
            </a:xfrm>
          </p:grpSpPr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A14E9F14-48CA-32DD-BDF1-1D46398FDCF3}"/>
                  </a:ext>
                </a:extLst>
              </p:cNvPr>
              <p:cNvSpPr txBox="1"/>
              <p:nvPr/>
            </p:nvSpPr>
            <p:spPr>
              <a:xfrm>
                <a:off x="3111837" y="2420952"/>
                <a:ext cx="122982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진행레벨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342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D986496-3286-6B3F-A0E4-50452F8083D1}"/>
                  </a:ext>
                </a:extLst>
              </p:cNvPr>
              <p:cNvSpPr txBox="1"/>
              <p:nvPr/>
            </p:nvSpPr>
            <p:spPr>
              <a:xfrm>
                <a:off x="3111837" y="2117387"/>
                <a:ext cx="99578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PokoPoko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pic>
          <p:nvPicPr>
            <p:cNvPr id="7" name="그림 6" descr="만화 영화, 토끼, 동물 피규어, 부활절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A9E9FD6-20F7-54D0-DC4F-D3761146A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18" y="2075109"/>
              <a:ext cx="666517" cy="666517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E04EDBE-05F7-83DE-E71C-D26AD011B1EB}"/>
              </a:ext>
            </a:extLst>
          </p:cNvPr>
          <p:cNvGrpSpPr/>
          <p:nvPr/>
        </p:nvGrpSpPr>
        <p:grpSpPr>
          <a:xfrm>
            <a:off x="672605" y="3061381"/>
            <a:ext cx="2072671" cy="666517"/>
            <a:chOff x="2417018" y="3691482"/>
            <a:chExt cx="2072671" cy="666517"/>
          </a:xfrm>
        </p:grpSpPr>
        <p:pic>
          <p:nvPicPr>
            <p:cNvPr id="14" name="그림 13" descr="만화 영화, 애니메이션, 클립아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BCA0C7B0-04A9-CD65-2553-6175550A0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18" y="3691482"/>
              <a:ext cx="666517" cy="666517"/>
            </a:xfrm>
            <a:prstGeom prst="rect">
              <a:avLst/>
            </a:prstGeom>
          </p:spPr>
        </p:pic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0EFCF82-FC29-D627-9376-A8D61CC69A7A}"/>
                </a:ext>
              </a:extLst>
            </p:cNvPr>
            <p:cNvGrpSpPr/>
            <p:nvPr/>
          </p:nvGrpSpPr>
          <p:grpSpPr>
            <a:xfrm>
              <a:off x="3083535" y="3719069"/>
              <a:ext cx="1406154" cy="611342"/>
              <a:chOff x="3111837" y="3673449"/>
              <a:chExt cx="1406154" cy="611342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04E6C6E-F73D-96CF-2E5E-5EAA38254A4B}"/>
                  </a:ext>
                </a:extLst>
              </p:cNvPr>
              <p:cNvSpPr txBox="1"/>
              <p:nvPr/>
            </p:nvSpPr>
            <p:spPr>
              <a:xfrm>
                <a:off x="3111837" y="3977014"/>
                <a:ext cx="121539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진행레벨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870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9837E31-E7E4-8021-CA25-EBEFDDF86BA8}"/>
                  </a:ext>
                </a:extLst>
              </p:cNvPr>
              <p:cNvSpPr txBox="1"/>
              <p:nvPr/>
            </p:nvSpPr>
            <p:spPr>
              <a:xfrm>
                <a:off x="3111837" y="3673449"/>
                <a:ext cx="14061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쿠키런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</a:t>
                </a:r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마녀의 성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1A176B4-7184-713E-3847-AE047AC6CBD6}"/>
              </a:ext>
            </a:extLst>
          </p:cNvPr>
          <p:cNvGrpSpPr/>
          <p:nvPr/>
        </p:nvGrpSpPr>
        <p:grpSpPr>
          <a:xfrm>
            <a:off x="3711219" y="1852762"/>
            <a:ext cx="2072671" cy="666517"/>
            <a:chOff x="2417018" y="5247543"/>
            <a:chExt cx="2072671" cy="666517"/>
          </a:xfrm>
        </p:grpSpPr>
        <p:pic>
          <p:nvPicPr>
            <p:cNvPr id="32" name="그림 31" descr="만화 영화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7F7052D1-7D65-5185-B67F-C6D6F173B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18" y="5247543"/>
              <a:ext cx="666517" cy="666517"/>
            </a:xfrm>
            <a:prstGeom prst="rect">
              <a:avLst/>
            </a:prstGeom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C9155BA9-C82D-BD09-35F1-B82C82DB1CB0}"/>
                </a:ext>
              </a:extLst>
            </p:cNvPr>
            <p:cNvGrpSpPr/>
            <p:nvPr/>
          </p:nvGrpSpPr>
          <p:grpSpPr>
            <a:xfrm>
              <a:off x="3083535" y="5275130"/>
              <a:ext cx="1406154" cy="611342"/>
              <a:chOff x="3111837" y="5229510"/>
              <a:chExt cx="1406154" cy="611342"/>
            </a:xfrm>
          </p:grpSpPr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DD7CEF0A-4883-36C4-4E7B-9991E5A02FF5}"/>
                  </a:ext>
                </a:extLst>
              </p:cNvPr>
              <p:cNvSpPr txBox="1"/>
              <p:nvPr/>
            </p:nvSpPr>
            <p:spPr>
              <a:xfrm>
                <a:off x="3111837" y="5533075"/>
                <a:ext cx="130997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진행레벨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1540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B23845BD-187F-4B9A-55D5-9B9FCB9A6D1E}"/>
                  </a:ext>
                </a:extLst>
              </p:cNvPr>
              <p:cNvSpPr txBox="1"/>
              <p:nvPr/>
            </p:nvSpPr>
            <p:spPr>
              <a:xfrm>
                <a:off x="3111837" y="5229510"/>
                <a:ext cx="14061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쿠키런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</a:t>
                </a:r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퍼즐 월드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F3214F9-9143-B82F-2E78-DC8D3BD24695}"/>
              </a:ext>
            </a:extLst>
          </p:cNvPr>
          <p:cNvGrpSpPr/>
          <p:nvPr/>
        </p:nvGrpSpPr>
        <p:grpSpPr>
          <a:xfrm>
            <a:off x="3711219" y="3061381"/>
            <a:ext cx="2250605" cy="666517"/>
            <a:chOff x="4003668" y="3609656"/>
            <a:chExt cx="2250605" cy="666517"/>
          </a:xfrm>
        </p:grpSpPr>
        <p:pic>
          <p:nvPicPr>
            <p:cNvPr id="1026" name="Picture 2" descr="app-icon">
              <a:extLst>
                <a:ext uri="{FF2B5EF4-FFF2-40B4-BE49-F238E27FC236}">
                  <a16:creationId xmlns:a16="http://schemas.microsoft.com/office/drawing/2014/main" id="{7B13BC1B-8392-84D6-63AF-47A70219BE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3668" y="3609656"/>
              <a:ext cx="666517" cy="666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B1FC2A4C-3A9D-5F3F-5721-ECA859E39F72}"/>
                </a:ext>
              </a:extLst>
            </p:cNvPr>
            <p:cNvGrpSpPr/>
            <p:nvPr/>
          </p:nvGrpSpPr>
          <p:grpSpPr>
            <a:xfrm>
              <a:off x="4670185" y="3637243"/>
              <a:ext cx="1584088" cy="611342"/>
              <a:chOff x="3111837" y="5229510"/>
              <a:chExt cx="1584088" cy="611342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BEA8E7F-BCD2-C288-811F-72179F065005}"/>
                  </a:ext>
                </a:extLst>
              </p:cNvPr>
              <p:cNvSpPr txBox="1"/>
              <p:nvPr/>
            </p:nvSpPr>
            <p:spPr>
              <a:xfrm>
                <a:off x="3111837" y="5533075"/>
                <a:ext cx="15840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플레이타임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80</a:t>
                </a:r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시간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B869A40-1859-2DA9-8A57-A377103862F1}"/>
                  </a:ext>
                </a:extLst>
              </p:cNvPr>
              <p:cNvSpPr txBox="1"/>
              <p:nvPr/>
            </p:nvSpPr>
            <p:spPr>
              <a:xfrm>
                <a:off x="3111837" y="5229510"/>
                <a:ext cx="131638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스쿼드</a:t>
                </a:r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버스터즈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B5A6B01-B204-5E5C-8DA2-A7E2211E0C69}"/>
              </a:ext>
            </a:extLst>
          </p:cNvPr>
          <p:cNvSpPr txBox="1"/>
          <p:nvPr/>
        </p:nvSpPr>
        <p:spPr>
          <a:xfrm>
            <a:off x="603027" y="3977614"/>
            <a:ext cx="5180863" cy="24006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선호하는 게임 스타일</a:t>
            </a:r>
            <a:endParaRPr lang="en-US" altLang="ko-KR" sz="16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6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짧은 시간에 가볍게 즐길 수 있는 게임</a:t>
            </a:r>
            <a:endParaRPr lang="en-US" altLang="ko-KR" sz="1400" spc="-150" dirty="0">
              <a:solidFill>
                <a:srgbClr val="7F7B7B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 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게임 자체의 피로도가 적은 게임</a:t>
            </a:r>
            <a:endParaRPr lang="en-US" altLang="ko-KR" sz="1400" spc="-150" dirty="0">
              <a:solidFill>
                <a:srgbClr val="7F7B7B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 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아기자기한 그래픽의 게임</a:t>
            </a:r>
            <a:endParaRPr lang="en-US" altLang="ko-KR" sz="1400" spc="-150" dirty="0">
              <a:solidFill>
                <a:srgbClr val="7F7B7B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Variable Light" panose="02000003000000020004" pitchFamily="2" charset="-127"/>
            </a:endParaRPr>
          </a:p>
          <a:p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그 외 플레이 한 게임</a:t>
            </a:r>
            <a:endParaRPr lang="en-US" altLang="ko-KR" sz="16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6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- 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리그오브레전드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플레이 타임</a:t>
            </a:r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: 1,997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시간 </a:t>
            </a:r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/ 232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레벨</a:t>
            </a:r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)</a:t>
            </a:r>
          </a:p>
          <a:p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스컬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플레이 타임</a:t>
            </a:r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: 219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시간 </a:t>
            </a:r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)</a:t>
            </a:r>
          </a:p>
          <a:p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마리오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 오디세이</a:t>
            </a:r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플레이 타임</a:t>
            </a:r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: 277</a:t>
            </a:r>
            <a:r>
              <a:rPr lang="ko-KR" altLang="en-US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시간</a:t>
            </a:r>
            <a:r>
              <a:rPr lang="en-US" altLang="ko-KR" sz="1400" spc="-150" dirty="0">
                <a:solidFill>
                  <a:srgbClr val="7F7B7B"/>
                </a:solidFill>
                <a:latin typeface="Noto Sans KR" panose="020B0200000000000000" pitchFamily="50" charset="-127"/>
                <a:ea typeface="Noto Sans KR" panose="020B0200000000000000" pitchFamily="50" charset="-127"/>
                <a:cs typeface="Pretendard Variable Light" panose="02000003000000020004" pitchFamily="2" charset="-127"/>
              </a:rPr>
              <a:t> ) </a:t>
            </a:r>
            <a:endParaRPr lang="ko-KR" altLang="en-US" sz="1400" spc="-150" dirty="0">
              <a:solidFill>
                <a:srgbClr val="7F7B7B"/>
              </a:solidFill>
              <a:latin typeface="Noto Sans KR" panose="020B0200000000000000" pitchFamily="50" charset="-127"/>
              <a:ea typeface="Noto Sans KR" panose="020B0200000000000000" pitchFamily="50" charset="-127"/>
              <a:cs typeface="Pretendard Variable Light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2869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0804C0-E7C3-B08D-C938-CC5D11EE1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D2E0C9-5B10-5768-FA62-509244B479D7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861982-0713-5B75-C532-794D506DFF1A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그림 53" descr="텍스트, 컴퓨터, 노트북, 가구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9EB544A-3EA4-9169-5BCA-ABFAB327B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65" y="1863950"/>
            <a:ext cx="6355930" cy="3642277"/>
          </a:xfrm>
          <a:prstGeom prst="rect">
            <a:avLst/>
          </a:prstGeom>
        </p:spPr>
      </p:pic>
      <p:grpSp>
        <p:nvGrpSpPr>
          <p:cNvPr id="62" name="그룹 61">
            <a:extLst>
              <a:ext uri="{FF2B5EF4-FFF2-40B4-BE49-F238E27FC236}">
                <a16:creationId xmlns:a16="http://schemas.microsoft.com/office/drawing/2014/main" id="{BB5586C0-80F8-0EFA-6BEE-321B56B3F85E}"/>
              </a:ext>
            </a:extLst>
          </p:cNvPr>
          <p:cNvGrpSpPr/>
          <p:nvPr/>
        </p:nvGrpSpPr>
        <p:grpSpPr>
          <a:xfrm>
            <a:off x="6793610" y="4203933"/>
            <a:ext cx="5383612" cy="2532992"/>
            <a:chOff x="1302409" y="4416167"/>
            <a:chExt cx="5383612" cy="2532992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6E7CC10-2F82-E721-5B78-E55B5E3B0B5E}"/>
                </a:ext>
              </a:extLst>
            </p:cNvPr>
            <p:cNvSpPr txBox="1"/>
            <p:nvPr/>
          </p:nvSpPr>
          <p:spPr>
            <a:xfrm>
              <a:off x="1302409" y="4416167"/>
              <a:ext cx="10310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rgbClr val="0BAB8B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활동내용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542F456-87AD-8C58-CFDF-51C586636A9B}"/>
                </a:ext>
              </a:extLst>
            </p:cNvPr>
            <p:cNvSpPr txBox="1"/>
            <p:nvPr/>
          </p:nvSpPr>
          <p:spPr>
            <a:xfrm>
              <a:off x="1302409" y="4673343"/>
              <a:ext cx="5383612" cy="22758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년 대구글로벌게임센터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-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글로벌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게임콘텐츠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제작지원사업 선발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2024.04~2024.11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학년도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1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학기 계명대학교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마이크로디그리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EXPO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2024.06.05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학년도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1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학기 계명대학교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캡스톤전시회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2024.06.07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 BIC(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부산인디커넥트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)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루키부문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2024.08.16~2024.08.18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인디크래프트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9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월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g-context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2024.09.07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대구콘텐츠페어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대구글로벌게임센터 소속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2024.10.11~2024.10.12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'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호텔와즈마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(HOTEL WAZUMA)'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공포게임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스토브인디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,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스팀 출시 및 운영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2024.09~2024.12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지스타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메인부스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계명대 부스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2024.11.14~2024.11.17</a:t>
              </a:r>
            </a:p>
          </p:txBody>
        </p:sp>
      </p:grpSp>
      <p:grpSp>
        <p:nvGrpSpPr>
          <p:cNvPr id="1031" name="그룹 1030">
            <a:extLst>
              <a:ext uri="{FF2B5EF4-FFF2-40B4-BE49-F238E27FC236}">
                <a16:creationId xmlns:a16="http://schemas.microsoft.com/office/drawing/2014/main" id="{2F682E55-5351-020C-3DF6-E5E7B40A33BF}"/>
              </a:ext>
            </a:extLst>
          </p:cNvPr>
          <p:cNvGrpSpPr/>
          <p:nvPr/>
        </p:nvGrpSpPr>
        <p:grpSpPr>
          <a:xfrm>
            <a:off x="7820463" y="3437746"/>
            <a:ext cx="784039" cy="348448"/>
            <a:chOff x="6525255" y="4765656"/>
            <a:chExt cx="1802095" cy="800898"/>
          </a:xfrm>
        </p:grpSpPr>
        <p:pic>
          <p:nvPicPr>
            <p:cNvPr id="1034" name="Picture 10">
              <a:hlinkClick r:id="rId4"/>
              <a:extLst>
                <a:ext uri="{FF2B5EF4-FFF2-40B4-BE49-F238E27FC236}">
                  <a16:creationId xmlns:a16="http://schemas.microsoft.com/office/drawing/2014/main" id="{1D5DBC4E-641F-BFC7-4A6C-7D307FA286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3195" y="4812398"/>
              <a:ext cx="754155" cy="7541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>
              <a:hlinkClick r:id="rId6"/>
              <a:extLst>
                <a:ext uri="{FF2B5EF4-FFF2-40B4-BE49-F238E27FC236}">
                  <a16:creationId xmlns:a16="http://schemas.microsoft.com/office/drawing/2014/main" id="{88A08D61-02D4-52B7-21A2-CB1776AD03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5255" y="4765656"/>
              <a:ext cx="800898" cy="8008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C1C0446-578E-B06F-3A31-2244D1043EA6}"/>
              </a:ext>
            </a:extLst>
          </p:cNvPr>
          <p:cNvSpPr txBox="1"/>
          <p:nvPr/>
        </p:nvSpPr>
        <p:spPr>
          <a:xfrm>
            <a:off x="362465" y="1402660"/>
            <a:ext cx="1555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호텔 </a:t>
            </a:r>
            <a:r>
              <a:rPr lang="ko-KR" altLang="en-US" sz="2400" spc="-150" dirty="0" err="1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와즈마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E743D3-DFC2-D668-E61A-B09E8DE054D1}"/>
              </a:ext>
            </a:extLst>
          </p:cNvPr>
          <p:cNvSpPr txBox="1"/>
          <p:nvPr/>
        </p:nvSpPr>
        <p:spPr>
          <a:xfrm>
            <a:off x="6793610" y="1849831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공포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시뮬레이션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F1AA67-BD73-D4B4-635C-B2145B3FE6CE}"/>
              </a:ext>
            </a:extLst>
          </p:cNvPr>
          <p:cNvSpPr txBox="1"/>
          <p:nvPr/>
        </p:nvSpPr>
        <p:spPr>
          <a:xfrm>
            <a:off x="6793610" y="2814781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Unity - 6000.0.13f1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DDF06E-CBD9-19AE-6547-71A278A85819}"/>
              </a:ext>
            </a:extLst>
          </p:cNvPr>
          <p:cNvSpPr txBox="1"/>
          <p:nvPr/>
        </p:nvSpPr>
        <p:spPr>
          <a:xfrm>
            <a:off x="6793609" y="3136431"/>
            <a:ext cx="376441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4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4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 개발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(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기획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1,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개발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3)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5D35341-032D-88C3-7E97-81CDEA0C7939}"/>
              </a:ext>
            </a:extLst>
          </p:cNvPr>
          <p:cNvSpPr txBox="1"/>
          <p:nvPr/>
        </p:nvSpPr>
        <p:spPr>
          <a:xfrm>
            <a:off x="6793610" y="2171481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나폴리탄 괴담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규칙 괴담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05854EA-2502-9392-5202-3AD7BC60C2F8}"/>
              </a:ext>
            </a:extLst>
          </p:cNvPr>
          <p:cNvSpPr txBox="1"/>
          <p:nvPr/>
        </p:nvSpPr>
        <p:spPr>
          <a:xfrm>
            <a:off x="6793610" y="2493131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소개영상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  <a:hlinkClick r:id="rId8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3D48DD63-2C5D-5C23-556F-40452F8C67F2}"/>
              </a:ext>
            </a:extLst>
          </p:cNvPr>
          <p:cNvSpPr txBox="1"/>
          <p:nvPr/>
        </p:nvSpPr>
        <p:spPr>
          <a:xfrm>
            <a:off x="1781338" y="1602715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2024.02~2024.12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3228E6-4C6F-3ACE-7F6B-2F7E6BD59E59}"/>
              </a:ext>
            </a:extLst>
          </p:cNvPr>
          <p:cNvSpPr txBox="1"/>
          <p:nvPr/>
        </p:nvSpPr>
        <p:spPr>
          <a:xfrm>
            <a:off x="6793610" y="3458081"/>
            <a:ext cx="122972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출시 플랫폼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ACA3FA-5E19-CD69-0357-B3AE3D31392B}"/>
              </a:ext>
            </a:extLst>
          </p:cNvPr>
          <p:cNvSpPr txBox="1"/>
          <p:nvPr/>
        </p:nvSpPr>
        <p:spPr>
          <a:xfrm>
            <a:off x="6793609" y="3779732"/>
            <a:ext cx="312302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출시 수익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총합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1,045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달러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0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(2025.04.18 </a:t>
            </a:r>
            <a:r>
              <a:rPr lang="ko-KR" altLang="en-US" sz="10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기준</a:t>
            </a:r>
            <a:r>
              <a:rPr lang="en-US" altLang="ko-KR" sz="10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)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1698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BAC715-8299-3964-8149-8EA08A67A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2A62D2F-A0B8-9BC6-2EF9-82102FC8FA77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6F0302E-D86C-9426-8EE2-10A833E41C9A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AA01469-3E10-092C-289B-28CEC261AFFA}"/>
              </a:ext>
            </a:extLst>
          </p:cNvPr>
          <p:cNvSpPr txBox="1"/>
          <p:nvPr/>
        </p:nvSpPr>
        <p:spPr>
          <a:xfrm>
            <a:off x="271358" y="1140518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호텔와즈마</a:t>
            </a:r>
            <a:r>
              <a:rPr lang="ko-KR" altLang="en-US" dirty="0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기획 내용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9213D9-372F-9997-DE61-CA48D1791BF4}"/>
              </a:ext>
            </a:extLst>
          </p:cNvPr>
          <p:cNvSpPr txBox="1"/>
          <p:nvPr/>
        </p:nvSpPr>
        <p:spPr>
          <a:xfrm>
            <a:off x="271358" y="1692628"/>
            <a:ext cx="5383612" cy="44401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시스템</a:t>
            </a:r>
            <a:r>
              <a:rPr lang="ko-KR" altLang="en-US" sz="14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endParaRPr lang="en-US" altLang="ko-KR" sz="14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점프스퀘어 스택 시스템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컨텐츠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업무 리스트 컨텐츠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이상현상 리스트 컨텐츠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히든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이벤트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레벨디자인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업무 리스트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이상현상 컨텐츠 이동 동선 파악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각 일차별 업무와 이상현상 컨텐츠 배치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시나리오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스크립트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오프닝 스토리 기획 및 제작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로딩 씬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엔딩 씬 이미지 제작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pic>
        <p:nvPicPr>
          <p:cNvPr id="10" name="그림 9" descr="텍스트, 차량, 육상 차량, 야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8F26FF6-C0CF-A01E-39E1-D00B11164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121" y="1518930"/>
            <a:ext cx="4416726" cy="2293300"/>
          </a:xfrm>
          <a:prstGeom prst="rect">
            <a:avLst/>
          </a:prstGeom>
        </p:spPr>
      </p:pic>
      <p:pic>
        <p:nvPicPr>
          <p:cNvPr id="18" name="그림 17" descr="텍스트, 사람, 의류, 포스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2ADDB28-A29F-2172-8E07-69E206D2B3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121" y="3966118"/>
            <a:ext cx="4416726" cy="22933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B008E16-D1E2-95A8-7F7C-87586EA2A14B}"/>
              </a:ext>
            </a:extLst>
          </p:cNvPr>
          <p:cNvSpPr txBox="1"/>
          <p:nvPr/>
        </p:nvSpPr>
        <p:spPr>
          <a:xfrm>
            <a:off x="8090837" y="6358490"/>
            <a:ext cx="294529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로딩 씬 스크립트 및 이미지 기획 및 제작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E44266A-6191-6313-FC01-44DB8A969E07}"/>
              </a:ext>
            </a:extLst>
          </p:cNvPr>
          <p:cNvSpPr txBox="1"/>
          <p:nvPr/>
        </p:nvSpPr>
        <p:spPr>
          <a:xfrm>
            <a:off x="3581057" y="6362584"/>
            <a:ext cx="353784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10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유튜버</a:t>
            </a:r>
            <a:r>
              <a:rPr lang="en-US" altLang="ko-KR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‘</a:t>
            </a:r>
            <a:r>
              <a:rPr lang="en-US" altLang="ko-KR" sz="110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veruyuki</a:t>
            </a:r>
            <a:r>
              <a:rPr lang="en-US" altLang="ko-KR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’</a:t>
            </a:r>
            <a:r>
              <a:rPr lang="ko-KR" altLang="en-US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님의 </a:t>
            </a:r>
            <a:r>
              <a:rPr lang="ko-KR" altLang="en-US" sz="110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히든</a:t>
            </a:r>
            <a:r>
              <a:rPr lang="ko-KR" altLang="en-US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이벤트 </a:t>
            </a:r>
            <a:r>
              <a:rPr lang="ko-KR" altLang="en-US" sz="110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리액션</a:t>
            </a:r>
            <a:r>
              <a:rPr lang="ko-KR" altLang="en-US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</a:t>
            </a:r>
            <a:r>
              <a:rPr lang="ko-KR" altLang="en-US" sz="110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쇼츠</a:t>
            </a:r>
            <a:r>
              <a:rPr lang="ko-KR" altLang="en-US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영상 링크 </a:t>
            </a:r>
          </a:p>
        </p:txBody>
      </p:sp>
      <p:pic>
        <p:nvPicPr>
          <p:cNvPr id="28" name="그림 27">
            <a:hlinkClick r:id="rId5"/>
            <a:extLst>
              <a:ext uri="{FF2B5EF4-FFF2-40B4-BE49-F238E27FC236}">
                <a16:creationId xmlns:a16="http://schemas.microsoft.com/office/drawing/2014/main" id="{CE192935-B909-86FF-49D5-5917C8FB69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9485" y="1518930"/>
            <a:ext cx="2700988" cy="478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34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1537</TotalTime>
  <Words>1214</Words>
  <Application>Microsoft Office PowerPoint</Application>
  <PresentationFormat>와이드스크린</PresentationFormat>
  <Paragraphs>206</Paragraphs>
  <Slides>13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Noto Sans KR ExtraBold</vt:lpstr>
      <vt:lpstr>맑은 고딕</vt:lpstr>
      <vt:lpstr>Arial</vt:lpstr>
      <vt:lpstr>Noto Sans CJK KR Bold</vt:lpstr>
      <vt:lpstr>Pretendard Variable Medium</vt:lpstr>
      <vt:lpstr>Noto Sans KR</vt:lpstr>
      <vt:lpstr>Noto Sans KR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박준기</dc:creator>
  <cp:lastModifiedBy>박준기</cp:lastModifiedBy>
  <cp:revision>27</cp:revision>
  <dcterms:created xsi:type="dcterms:W3CDTF">2025-03-14T08:56:19Z</dcterms:created>
  <dcterms:modified xsi:type="dcterms:W3CDTF">2025-04-18T14:04:42Z</dcterms:modified>
</cp:coreProperties>
</file>

<file path=docProps/thumbnail.jpeg>
</file>